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4" r:id="rId1"/>
  </p:sldMasterIdLst>
  <p:notesMasterIdLst>
    <p:notesMasterId r:id="rId51"/>
  </p:notesMasterIdLst>
  <p:handoutMasterIdLst>
    <p:handoutMasterId r:id="rId52"/>
  </p:handoutMasterIdLst>
  <p:sldIdLst>
    <p:sldId id="384" r:id="rId2"/>
    <p:sldId id="354" r:id="rId3"/>
    <p:sldId id="355" r:id="rId4"/>
    <p:sldId id="356" r:id="rId5"/>
    <p:sldId id="353" r:id="rId6"/>
    <p:sldId id="368" r:id="rId7"/>
    <p:sldId id="357" r:id="rId8"/>
    <p:sldId id="358" r:id="rId9"/>
    <p:sldId id="359" r:id="rId10"/>
    <p:sldId id="360" r:id="rId11"/>
    <p:sldId id="361" r:id="rId12"/>
    <p:sldId id="351" r:id="rId13"/>
    <p:sldId id="363" r:id="rId14"/>
    <p:sldId id="364" r:id="rId15"/>
    <p:sldId id="379" r:id="rId16"/>
    <p:sldId id="369" r:id="rId17"/>
    <p:sldId id="377" r:id="rId18"/>
    <p:sldId id="376" r:id="rId19"/>
    <p:sldId id="380" r:id="rId20"/>
    <p:sldId id="381" r:id="rId21"/>
    <p:sldId id="382" r:id="rId22"/>
    <p:sldId id="370" r:id="rId23"/>
    <p:sldId id="371" r:id="rId24"/>
    <p:sldId id="373" r:id="rId25"/>
    <p:sldId id="374" r:id="rId26"/>
    <p:sldId id="372" r:id="rId27"/>
    <p:sldId id="375" r:id="rId28"/>
    <p:sldId id="367" r:id="rId29"/>
    <p:sldId id="365" r:id="rId30"/>
    <p:sldId id="317" r:id="rId31"/>
    <p:sldId id="339" r:id="rId32"/>
    <p:sldId id="340" r:id="rId33"/>
    <p:sldId id="341" r:id="rId34"/>
    <p:sldId id="362" r:id="rId35"/>
    <p:sldId id="344" r:id="rId36"/>
    <p:sldId id="352" r:id="rId37"/>
    <p:sldId id="342" r:id="rId38"/>
    <p:sldId id="343" r:id="rId39"/>
    <p:sldId id="345" r:id="rId40"/>
    <p:sldId id="315" r:id="rId41"/>
    <p:sldId id="347" r:id="rId42"/>
    <p:sldId id="346" r:id="rId43"/>
    <p:sldId id="348" r:id="rId44"/>
    <p:sldId id="349" r:id="rId45"/>
    <p:sldId id="350" r:id="rId46"/>
    <p:sldId id="336" r:id="rId47"/>
    <p:sldId id="337" r:id="rId48"/>
    <p:sldId id="338" r:id="rId49"/>
    <p:sldId id="294" r:id="rId5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86" autoAdjust="0"/>
  </p:normalViewPr>
  <p:slideViewPr>
    <p:cSldViewPr snapToGrid="0">
      <p:cViewPr varScale="1">
        <p:scale>
          <a:sx n="108" d="100"/>
          <a:sy n="108" d="100"/>
        </p:scale>
        <p:origin x="678" y="114"/>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F2B447E-6EFB-4657-B114-F0AA37501FFD}" type="datetimeFigureOut">
              <a:rPr lang="en-US" smtClean="0"/>
              <a:t>7/31/2018</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77C2D7E-41B8-4794-BED5-3694F64A4F46}" type="slidenum">
              <a:rPr lang="en-US" smtClean="0"/>
              <a:t>‹#›</a:t>
            </a:fld>
            <a:endParaRPr lang="en-US"/>
          </a:p>
        </p:txBody>
      </p:sp>
    </p:spTree>
    <p:extLst>
      <p:ext uri="{BB962C8B-B14F-4D97-AF65-F5344CB8AC3E}">
        <p14:creationId xmlns:p14="http://schemas.microsoft.com/office/powerpoint/2010/main" val="2193576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4665543-7B7C-4526-8B08-39D9338BD6FF}" type="datetimeFigureOut">
              <a:rPr lang="en-US" smtClean="0"/>
              <a:t>7/31/2018</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C797EBC-1442-4F57-8782-E9A252DBA023}" type="slidenum">
              <a:rPr lang="en-US" smtClean="0"/>
              <a:t>‹#›</a:t>
            </a:fld>
            <a:endParaRPr lang="en-US"/>
          </a:p>
        </p:txBody>
      </p:sp>
    </p:spTree>
    <p:extLst>
      <p:ext uri="{BB962C8B-B14F-4D97-AF65-F5344CB8AC3E}">
        <p14:creationId xmlns:p14="http://schemas.microsoft.com/office/powerpoint/2010/main" val="375780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DF5425-B34A-496F-9918-8C2279146E18}" type="datetimeFigureOut">
              <a:rPr lang="en-US" smtClean="0"/>
              <a:t>7/31/2018</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314460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DDF5425-B34A-496F-9918-8C2279146E18}" type="datetimeFigureOut">
              <a:rPr lang="en-US" smtClean="0"/>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877911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DF5425-B34A-496F-9918-8C2279146E18}"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96401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DF5425-B34A-496F-9918-8C2279146E18}"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4014743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DF5425-B34A-496F-9918-8C2279146E18}"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4011705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DF5425-B34A-496F-9918-8C2279146E18}"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1541464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DF5425-B34A-496F-9918-8C2279146E18}"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3188801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DF5425-B34A-496F-9918-8C2279146E18}"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362125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DF5425-B34A-496F-9918-8C2279146E18}"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947583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DF5425-B34A-496F-9918-8C2279146E18}"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221673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DF5425-B34A-496F-9918-8C2279146E18}"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3347828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DF5425-B34A-496F-9918-8C2279146E18}" type="datetimeFigureOut">
              <a:rPr lang="en-US" smtClean="0"/>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214154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DF5425-B34A-496F-9918-8C2279146E18}" type="datetimeFigureOut">
              <a:rPr lang="en-US" smtClean="0"/>
              <a:t>7/31/2018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1603715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DF5425-B34A-496F-9918-8C2279146E18}" type="datetimeFigureOut">
              <a:rPr lang="en-US" smtClean="0"/>
              <a:t>7/31/2018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380686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F5425-B34A-496F-9918-8C2279146E18}" type="datetimeFigureOut">
              <a:rPr lang="en-US" smtClean="0"/>
              <a:t>7/31/2018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1128295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DDF5425-B34A-496F-9918-8C2279146E18}" type="datetimeFigureOut">
              <a:rPr lang="en-US" smtClean="0"/>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75214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DDF5425-B34A-496F-9918-8C2279146E18}" type="datetimeFigureOut">
              <a:rPr lang="en-US" smtClean="0"/>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421352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DF5425-B34A-496F-9918-8C2279146E18}" type="datetimeFigureOut">
              <a:rPr lang="en-US" smtClean="0"/>
              <a:t>7/31/2018</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7ED661-CC7F-4368-9FA8-05D204D0686F}" type="slidenum">
              <a:rPr lang="en-US" smtClean="0"/>
              <a:t>‹#›</a:t>
            </a:fld>
            <a:endParaRPr lang="en-US"/>
          </a:p>
        </p:txBody>
      </p:sp>
    </p:spTree>
    <p:extLst>
      <p:ext uri="{BB962C8B-B14F-4D97-AF65-F5344CB8AC3E}">
        <p14:creationId xmlns:p14="http://schemas.microsoft.com/office/powerpoint/2010/main" val="400795607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ec.europa.eu/esco/portal"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mailto:office@anc.edu.r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697" y="296883"/>
            <a:ext cx="9839506" cy="3910399"/>
          </a:xfrm>
        </p:spPr>
        <p:txBody>
          <a:bodyPr>
            <a:noAutofit/>
          </a:bodyPr>
          <a:lstStyle/>
          <a:p>
            <a:r>
              <a:rPr lang="it-IT" sz="3200" b="1" dirty="0"/>
              <a:t/>
            </a:r>
            <a:br>
              <a:rPr lang="it-IT" sz="3200" b="1" dirty="0"/>
            </a:br>
            <a:r>
              <a:rPr lang="ro-RO" sz="3200" b="1" dirty="0" smtClean="0"/>
              <a:t/>
            </a:r>
            <a:br>
              <a:rPr lang="ro-RO" sz="3200" b="1" dirty="0" smtClean="0"/>
            </a:br>
            <a:r>
              <a:rPr lang="it-IT" sz="2800" b="1" dirty="0"/>
              <a:t> </a:t>
            </a:r>
            <a:r>
              <a:rPr lang="en-US" sz="2800" b="1" i="1" dirty="0"/>
              <a:t>Un </a:t>
            </a:r>
            <a:r>
              <a:rPr lang="en-US" sz="2800" b="1" i="1" dirty="0" err="1"/>
              <a:t>nou</a:t>
            </a:r>
            <a:r>
              <a:rPr lang="en-US" sz="2800" b="1" i="1" dirty="0"/>
              <a:t> instrument </a:t>
            </a:r>
            <a:r>
              <a:rPr lang="en-US" sz="2800" b="1" i="1" dirty="0" err="1"/>
              <a:t>european</a:t>
            </a:r>
            <a:r>
              <a:rPr lang="en-US" sz="2800" b="1" i="1" dirty="0"/>
              <a:t> </a:t>
            </a:r>
            <a:br>
              <a:rPr lang="en-US" sz="2800" b="1" i="1" dirty="0"/>
            </a:br>
            <a:r>
              <a:rPr lang="ro-RO" sz="2800" b="1" i="1" dirty="0"/>
              <a:t>ESCO - </a:t>
            </a:r>
            <a:r>
              <a:rPr lang="en-US" sz="2800" b="1" i="1" dirty="0" err="1"/>
              <a:t>Clasificarea</a:t>
            </a:r>
            <a:r>
              <a:rPr lang="en-US" sz="2800" b="1" i="1" dirty="0"/>
              <a:t> </a:t>
            </a:r>
            <a:r>
              <a:rPr lang="en-US" sz="2800" b="1" i="1" dirty="0" err="1"/>
              <a:t>Europeană</a:t>
            </a:r>
            <a:r>
              <a:rPr lang="en-US" sz="2800" b="1" i="1" dirty="0"/>
              <a:t> a </a:t>
            </a:r>
            <a:r>
              <a:rPr lang="en-US" sz="2800" b="1" i="1" dirty="0" err="1"/>
              <a:t>Aptitudinilor</a:t>
            </a:r>
            <a:r>
              <a:rPr lang="en-US" sz="2800" b="1" i="1" dirty="0"/>
              <a:t>, </a:t>
            </a:r>
            <a:r>
              <a:rPr lang="en-US" sz="2800" b="1" i="1" dirty="0" err="1"/>
              <a:t>Competențelor</a:t>
            </a:r>
            <a:r>
              <a:rPr lang="en-US" sz="2800" b="1" i="1" dirty="0"/>
              <a:t>, </a:t>
            </a:r>
            <a:r>
              <a:rPr lang="en-US" sz="2800" b="1" i="1" dirty="0" err="1"/>
              <a:t>Calificărilor</a:t>
            </a:r>
            <a:r>
              <a:rPr lang="en-US" sz="2800" b="1" i="1" dirty="0"/>
              <a:t> </a:t>
            </a:r>
            <a:r>
              <a:rPr lang="en-US" sz="2800" b="1" i="1" dirty="0" err="1"/>
              <a:t>și</a:t>
            </a:r>
            <a:r>
              <a:rPr lang="en-US" sz="2800" b="1" i="1" dirty="0"/>
              <a:t> </a:t>
            </a:r>
            <a:r>
              <a:rPr lang="en-US" sz="2800" b="1" i="1" dirty="0" err="1"/>
              <a:t>Ocupațiilor</a:t>
            </a:r>
            <a:endParaRPr lang="en-US" sz="2800" b="1" i="1" dirty="0"/>
          </a:p>
        </p:txBody>
      </p:sp>
      <p:sp>
        <p:nvSpPr>
          <p:cNvPr id="3" name="Subtitle 2"/>
          <p:cNvSpPr>
            <a:spLocks noGrp="1"/>
          </p:cNvSpPr>
          <p:nvPr>
            <p:ph type="subTitle" idx="1"/>
          </p:nvPr>
        </p:nvSpPr>
        <p:spPr>
          <a:xfrm>
            <a:off x="674703" y="4412202"/>
            <a:ext cx="11307501" cy="1997430"/>
          </a:xfrm>
        </p:spPr>
        <p:txBody>
          <a:bodyPr>
            <a:normAutofit/>
          </a:bodyPr>
          <a:lstStyle/>
          <a:p>
            <a:r>
              <a:rPr lang="en-US" dirty="0"/>
              <a:t>Prof.</a:t>
            </a:r>
            <a:r>
              <a:rPr lang="ro-RO" dirty="0"/>
              <a:t> </a:t>
            </a:r>
            <a:r>
              <a:rPr lang="en-US" dirty="0"/>
              <a:t>dr.</a:t>
            </a:r>
            <a:r>
              <a:rPr lang="ro-RO" dirty="0"/>
              <a:t> </a:t>
            </a:r>
            <a:r>
              <a:rPr lang="en-US" dirty="0" err="1"/>
              <a:t>ing</a:t>
            </a:r>
            <a:r>
              <a:rPr lang="en-US" dirty="0"/>
              <a:t>.</a:t>
            </a:r>
            <a:r>
              <a:rPr lang="ro-RO" dirty="0"/>
              <a:t> </a:t>
            </a:r>
            <a:r>
              <a:rPr lang="en-US" dirty="0" err="1"/>
              <a:t>Tiberiu</a:t>
            </a:r>
            <a:r>
              <a:rPr lang="en-US" dirty="0"/>
              <a:t> </a:t>
            </a:r>
            <a:r>
              <a:rPr lang="en-US" dirty="0" err="1"/>
              <a:t>Dobrescu</a:t>
            </a:r>
            <a:r>
              <a:rPr lang="ro-RO" dirty="0"/>
              <a:t>,</a:t>
            </a:r>
            <a:r>
              <a:rPr lang="en-US" dirty="0"/>
              <a:t> pre</a:t>
            </a:r>
            <a:r>
              <a:rPr lang="ro-RO" dirty="0"/>
              <a:t>ș</a:t>
            </a:r>
            <a:r>
              <a:rPr lang="en-US" dirty="0" err="1"/>
              <a:t>edinte</a:t>
            </a:r>
            <a:r>
              <a:rPr lang="en-US" dirty="0"/>
              <a:t> </a:t>
            </a:r>
            <a:r>
              <a:rPr lang="en-US" dirty="0" err="1" smtClean="0"/>
              <a:t>si</a:t>
            </a:r>
            <a:r>
              <a:rPr lang="en-US" dirty="0" smtClean="0"/>
              <a:t> </a:t>
            </a:r>
            <a:r>
              <a:rPr lang="ro-RO" dirty="0"/>
              <a:t>P</a:t>
            </a:r>
            <a:r>
              <a:rPr lang="en-US" dirty="0" err="1"/>
              <a:t>rof</a:t>
            </a:r>
            <a:r>
              <a:rPr lang="en-US" dirty="0"/>
              <a:t>.</a:t>
            </a:r>
            <a:r>
              <a:rPr lang="ro-RO" dirty="0"/>
              <a:t> </a:t>
            </a:r>
            <a:r>
              <a:rPr lang="en-US" dirty="0"/>
              <a:t>dr.</a:t>
            </a:r>
            <a:r>
              <a:rPr lang="ro-RO" dirty="0"/>
              <a:t> </a:t>
            </a:r>
            <a:r>
              <a:rPr lang="en-US" dirty="0" err="1"/>
              <a:t>ing</a:t>
            </a:r>
            <a:r>
              <a:rPr lang="en-US" dirty="0"/>
              <a:t>.</a:t>
            </a:r>
            <a:r>
              <a:rPr lang="ro-RO" dirty="0"/>
              <a:t> </a:t>
            </a:r>
            <a:r>
              <a:rPr lang="en-US" dirty="0" err="1"/>
              <a:t>Nicolae</a:t>
            </a:r>
            <a:r>
              <a:rPr lang="en-US" dirty="0"/>
              <a:t> Post</a:t>
            </a:r>
            <a:r>
              <a:rPr lang="ro-RO" dirty="0"/>
              <a:t>ă</a:t>
            </a:r>
            <a:r>
              <a:rPr lang="en-US" dirty="0" err="1"/>
              <a:t>varu</a:t>
            </a:r>
            <a:r>
              <a:rPr lang="ro-RO" dirty="0"/>
              <a:t>,</a:t>
            </a:r>
            <a:r>
              <a:rPr lang="en-US" dirty="0"/>
              <a:t> </a:t>
            </a:r>
            <a:r>
              <a:rPr lang="en-US" dirty="0" err="1"/>
              <a:t>vicepre</a:t>
            </a:r>
            <a:r>
              <a:rPr lang="ro-RO" dirty="0"/>
              <a:t>ș</a:t>
            </a:r>
            <a:r>
              <a:rPr lang="en-US" dirty="0" err="1"/>
              <a:t>edinte</a:t>
            </a:r>
            <a:r>
              <a:rPr lang="en-US" dirty="0"/>
              <a:t> ANC</a:t>
            </a:r>
            <a:r>
              <a:rPr lang="ro-RO" dirty="0"/>
              <a:t> </a:t>
            </a:r>
            <a:r>
              <a:rPr lang="en-US" dirty="0"/>
              <a:t> </a:t>
            </a:r>
            <a:endParaRPr lang="en-US" dirty="0" smtClean="0"/>
          </a:p>
          <a:p>
            <a:r>
              <a:rPr lang="en-US" dirty="0" err="1" smtClean="0"/>
              <a:t>Membr</a:t>
            </a:r>
            <a:r>
              <a:rPr lang="ro-RO" dirty="0" smtClean="0"/>
              <a:t>u</a:t>
            </a:r>
            <a:r>
              <a:rPr lang="en-US" dirty="0" smtClean="0"/>
              <a:t> </a:t>
            </a:r>
            <a:r>
              <a:rPr lang="ro-RO" dirty="0" smtClean="0"/>
              <a:t>al</a:t>
            </a:r>
            <a:r>
              <a:rPr lang="en-US" dirty="0" smtClean="0"/>
              <a:t> </a:t>
            </a:r>
            <a:r>
              <a:rPr lang="en-US" i="1" dirty="0" smtClean="0"/>
              <a:t>ESCO Maintenance Committee  </a:t>
            </a:r>
            <a:endParaRPr lang="en-US" i="1" dirty="0"/>
          </a:p>
        </p:txBody>
      </p:sp>
    </p:spTree>
    <p:extLst>
      <p:ext uri="{BB962C8B-B14F-4D97-AF65-F5344CB8AC3E}">
        <p14:creationId xmlns:p14="http://schemas.microsoft.com/office/powerpoint/2010/main" val="2967635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668555" y="5750522"/>
            <a:ext cx="7563581" cy="7694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smtClean="0">
                <a:ln>
                  <a:noFill/>
                </a:ln>
                <a:solidFill>
                  <a:srgbClr val="444444"/>
                </a:solidFill>
                <a:effectLst/>
                <a:latin typeface="Titillium Web"/>
              </a:rPr>
              <a:t>Fig</a:t>
            </a:r>
            <a:r>
              <a:rPr kumimoji="0" lang="ro-RO" altLang="en-US" sz="1100" b="1" i="1" u="none" strike="noStrike" cap="none" normalizeH="0" baseline="0" dirty="0" smtClean="0">
                <a:ln>
                  <a:noFill/>
                </a:ln>
                <a:solidFill>
                  <a:srgbClr val="444444"/>
                </a:solidFill>
                <a:effectLst/>
                <a:latin typeface="Titillium Web"/>
              </a:rPr>
              <a:t>ura</a:t>
            </a:r>
            <a:r>
              <a:rPr kumimoji="0" lang="en-US" altLang="en-US" sz="1100" b="1" i="1" u="none" strike="noStrike" cap="none" normalizeH="0" baseline="0" dirty="0" smtClean="0">
                <a:ln>
                  <a:noFill/>
                </a:ln>
                <a:solidFill>
                  <a:srgbClr val="444444"/>
                </a:solidFill>
                <a:effectLst/>
                <a:latin typeface="Titillium Web"/>
              </a:rPr>
              <a:t> </a:t>
            </a:r>
            <a:r>
              <a:rPr lang="ro-RO" altLang="en-US" sz="1100" b="1" i="1" dirty="0" smtClean="0">
                <a:solidFill>
                  <a:srgbClr val="444444"/>
                </a:solidFill>
                <a:latin typeface="Titillium Web"/>
              </a:rPr>
              <a:t>4.</a:t>
            </a:r>
            <a:r>
              <a:rPr kumimoji="0" lang="en-US" altLang="en-US" sz="1100" b="1" i="1" u="none" strike="noStrike" cap="none" normalizeH="0" baseline="0" dirty="0" smtClean="0">
                <a:ln>
                  <a:noFill/>
                </a:ln>
                <a:solidFill>
                  <a:srgbClr val="444444"/>
                </a:solidFill>
                <a:effectLst/>
                <a:latin typeface="Titillium Web"/>
              </a:rPr>
              <a:t> </a:t>
            </a:r>
            <a:r>
              <a:rPr kumimoji="0" lang="ro-RO" altLang="en-US" sz="1100" b="1" i="1" u="none" strike="noStrike" cap="none" normalizeH="0" baseline="0" dirty="0" smtClean="0">
                <a:ln>
                  <a:noFill/>
                </a:ln>
                <a:solidFill>
                  <a:srgbClr val="444444"/>
                </a:solidFill>
                <a:effectLst/>
                <a:latin typeface="Titillium Web"/>
              </a:rPr>
              <a:t> Riscul automatizării,</a:t>
            </a:r>
            <a:r>
              <a:rPr kumimoji="0" lang="ro-RO" altLang="en-US" sz="1100" b="1" i="1" u="none" strike="noStrike" cap="none" normalizeH="0" dirty="0" smtClean="0">
                <a:ln>
                  <a:noFill/>
                </a:ln>
                <a:solidFill>
                  <a:srgbClr val="444444"/>
                </a:solidFill>
                <a:effectLst/>
                <a:latin typeface="Titillium Web"/>
              </a:rPr>
              <a:t> creșterea viitoare a locurilor de muncă și importanța competențelor pentru ocupații</a:t>
            </a:r>
            <a:r>
              <a:rPr kumimoji="0" lang="en-US" altLang="en-US" sz="1100" b="1" i="1" u="none" strike="noStrike" cap="none" normalizeH="0" baseline="0" dirty="0" smtClean="0">
                <a:ln>
                  <a:noFill/>
                </a:ln>
                <a:solidFill>
                  <a:srgbClr val="444444"/>
                </a:solidFill>
                <a:effectLst/>
                <a:latin typeface="Titillium Web"/>
              </a:rPr>
              <a:t>, 2014, EU28</a:t>
            </a:r>
            <a:endParaRPr kumimoji="0" lang="en-US" altLang="en-US" sz="1200" b="0" i="0" u="none" strike="noStrike" cap="none" normalizeH="0" baseline="0" dirty="0" smtClean="0">
              <a:ln>
                <a:noFill/>
              </a:ln>
              <a:solidFill>
                <a:schemeClr val="tx1"/>
              </a:solidFill>
              <a:effectLst/>
            </a:endParaRPr>
          </a:p>
          <a:p>
            <a:pPr lvl="0" defTabSz="914400"/>
            <a:r>
              <a:rPr kumimoji="0" lang="en-US" altLang="en-US" sz="1100" b="0" i="1" u="none" strike="noStrike" cap="none" normalizeH="0" baseline="0" dirty="0" smtClean="0">
                <a:ln>
                  <a:noFill/>
                </a:ln>
                <a:solidFill>
                  <a:srgbClr val="444444"/>
                </a:solidFill>
                <a:effectLst/>
                <a:latin typeface="Titillium Web"/>
              </a:rPr>
              <a:t>(a) </a:t>
            </a:r>
            <a:r>
              <a:rPr kumimoji="0" lang="ro-RO" altLang="en-US" sz="1100" b="0" i="1" u="none" strike="noStrike" cap="none" normalizeH="0" baseline="0" dirty="0" smtClean="0">
                <a:ln>
                  <a:noFill/>
                </a:ln>
                <a:solidFill>
                  <a:srgbClr val="444444"/>
                </a:solidFill>
                <a:effectLst/>
                <a:latin typeface="Titillium Web"/>
              </a:rPr>
              <a:t>Ocupațiile protejate de riscul</a:t>
            </a:r>
            <a:r>
              <a:rPr kumimoji="0" lang="ro-RO" altLang="en-US" sz="1100" b="0" i="1" u="none" strike="noStrike" cap="none" normalizeH="0" dirty="0" smtClean="0">
                <a:ln>
                  <a:noFill/>
                </a:ln>
                <a:solidFill>
                  <a:srgbClr val="444444"/>
                </a:solidFill>
                <a:effectLst/>
                <a:latin typeface="Titillium Web"/>
              </a:rPr>
              <a:t> automatizării necesită un nivel de competență </a:t>
            </a:r>
            <a:r>
              <a:rPr lang="ro-RO" altLang="en-US" sz="1100" i="1" dirty="0">
                <a:solidFill>
                  <a:srgbClr val="444444"/>
                </a:solidFill>
                <a:latin typeface="Titillium Web"/>
              </a:rPr>
              <a:t>cognitivă mai ridicat și </a:t>
            </a:r>
            <a:r>
              <a:rPr kumimoji="0" lang="ro-RO" altLang="en-US" sz="1100" b="0" i="1" u="none" strike="noStrike" cap="none" normalizeH="0" dirty="0" smtClean="0">
                <a:ln>
                  <a:noFill/>
                </a:ln>
                <a:solidFill>
                  <a:srgbClr val="444444"/>
                </a:solidFill>
                <a:effectLst/>
                <a:latin typeface="Titillium Web"/>
              </a:rPr>
              <a:t>implică mai puține sarcini de rutină </a:t>
            </a:r>
            <a:r>
              <a:rPr kumimoji="0" lang="en-US" altLang="en-US" sz="1100" b="0" i="1" u="none" strike="noStrike" cap="none" normalizeH="0" baseline="0" dirty="0" smtClean="0">
                <a:ln>
                  <a:noFill/>
                </a:ln>
                <a:solidFill>
                  <a:srgbClr val="444444"/>
                </a:solidFill>
                <a:effectLst/>
                <a:latin typeface="Titillium Web"/>
              </a:rPr>
              <a:t> </a:t>
            </a:r>
            <a:endParaRPr kumimoji="0" lang="en-US" altLang="en-US" sz="25200" b="0" i="1" u="none" strike="noStrike" cap="none" normalizeH="0" baseline="0" dirty="0" smtClean="0">
              <a:ln>
                <a:noFill/>
              </a:ln>
              <a:solidFill>
                <a:srgbClr val="444444"/>
              </a:solidFill>
              <a:effectLst/>
              <a:latin typeface="Titillium Web"/>
            </a:endParaRPr>
          </a:p>
        </p:txBody>
      </p:sp>
      <p:pic>
        <p:nvPicPr>
          <p:cNvPr id="7170" name="Picture 2" descr="http://skillspanorama.cedefop.europa.eu/en/system/files/Blog_Poul_fig2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309" y="1487945"/>
            <a:ext cx="7202071" cy="408989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548319" y="283464"/>
            <a:ext cx="10283125" cy="846117"/>
          </a:xfrm>
        </p:spPr>
        <p:txBody>
          <a:bodyPr>
            <a:noAutofit/>
          </a:bodyPr>
          <a:lstStyle/>
          <a:p>
            <a:r>
              <a:rPr lang="ro-RO" sz="3400" b="1" dirty="0"/>
              <a:t>Care este situația din punct de vedere statistic? (cont.)</a:t>
            </a:r>
            <a:endParaRPr lang="en-US" sz="3400" b="1" dirty="0"/>
          </a:p>
        </p:txBody>
      </p:sp>
    </p:spTree>
    <p:extLst>
      <p:ext uri="{BB962C8B-B14F-4D97-AF65-F5344CB8AC3E}">
        <p14:creationId xmlns:p14="http://schemas.microsoft.com/office/powerpoint/2010/main" val="4003158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887451" y="5727170"/>
            <a:ext cx="6941976" cy="938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100" b="1" i="1" dirty="0">
                <a:solidFill>
                  <a:srgbClr val="444444"/>
                </a:solidFill>
                <a:latin typeface="Titillium Web"/>
              </a:rPr>
              <a:t>Fig</a:t>
            </a:r>
            <a:r>
              <a:rPr lang="ro-RO" altLang="en-US" sz="1100" b="1" i="1" dirty="0">
                <a:solidFill>
                  <a:srgbClr val="444444"/>
                </a:solidFill>
                <a:latin typeface="Titillium Web"/>
              </a:rPr>
              <a:t>ura</a:t>
            </a:r>
            <a:r>
              <a:rPr lang="en-US" altLang="en-US" sz="1100" b="1" i="1" dirty="0">
                <a:solidFill>
                  <a:srgbClr val="444444"/>
                </a:solidFill>
                <a:latin typeface="Titillium Web"/>
              </a:rPr>
              <a:t> </a:t>
            </a:r>
            <a:r>
              <a:rPr lang="ro-RO" altLang="en-US" sz="1100" b="1" i="1" dirty="0">
                <a:solidFill>
                  <a:srgbClr val="444444"/>
                </a:solidFill>
                <a:latin typeface="Titillium Web"/>
              </a:rPr>
              <a:t>4.</a:t>
            </a:r>
            <a:r>
              <a:rPr lang="en-US" altLang="en-US" sz="1100" b="1" i="1" dirty="0">
                <a:solidFill>
                  <a:srgbClr val="444444"/>
                </a:solidFill>
                <a:latin typeface="Titillium Web"/>
              </a:rPr>
              <a:t> </a:t>
            </a:r>
            <a:r>
              <a:rPr lang="ro-RO" altLang="en-US" sz="1100" b="1" i="1" dirty="0">
                <a:solidFill>
                  <a:srgbClr val="444444"/>
                </a:solidFill>
                <a:latin typeface="Titillium Web"/>
              </a:rPr>
              <a:t> Riscul automatizării, creșterea viitoare a locurilor de muncă și importanța competențelor pentru ocupații</a:t>
            </a:r>
            <a:r>
              <a:rPr lang="en-US" altLang="en-US" sz="1100" b="1" i="1" dirty="0">
                <a:solidFill>
                  <a:srgbClr val="444444"/>
                </a:solidFill>
                <a:latin typeface="Titillium Web"/>
              </a:rPr>
              <a:t>, 2014, EU28</a:t>
            </a:r>
            <a:endParaRPr lang="en-US" altLang="en-US" sz="12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1100" b="0" i="1" u="none" strike="noStrike" cap="none" normalizeH="0" baseline="0" dirty="0" smtClean="0">
                <a:ln>
                  <a:noFill/>
                </a:ln>
                <a:solidFill>
                  <a:srgbClr val="444444"/>
                </a:solidFill>
                <a:effectLst/>
                <a:latin typeface="Titillium Web"/>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1100" b="0" i="1" u="none" strike="noStrike" cap="none" normalizeH="0" baseline="0" dirty="0" smtClean="0">
                <a:ln>
                  <a:noFill/>
                </a:ln>
                <a:solidFill>
                  <a:srgbClr val="444444"/>
                </a:solidFill>
                <a:effectLst/>
                <a:latin typeface="Titillium Web"/>
              </a:rPr>
              <a:t>(</a:t>
            </a:r>
            <a:r>
              <a:rPr kumimoji="0" lang="en-US" altLang="en-US" sz="1100" b="0" i="1" u="none" strike="noStrike" cap="none" normalizeH="0" baseline="0" dirty="0" smtClean="0">
                <a:ln>
                  <a:noFill/>
                </a:ln>
                <a:solidFill>
                  <a:srgbClr val="444444"/>
                </a:solidFill>
                <a:effectLst/>
                <a:latin typeface="Titillium Web"/>
              </a:rPr>
              <a:t>b</a:t>
            </a:r>
            <a:r>
              <a:rPr kumimoji="0" lang="ro-RO" altLang="en-US" sz="1100" b="0" i="1" u="none" strike="noStrike" cap="none" normalizeH="0" baseline="0" dirty="0" smtClean="0">
                <a:ln>
                  <a:noFill/>
                </a:ln>
                <a:solidFill>
                  <a:srgbClr val="444444"/>
                </a:solidFill>
                <a:effectLst/>
                <a:latin typeface="Titillium Web"/>
              </a:rPr>
              <a:t>)</a:t>
            </a:r>
            <a:r>
              <a:rPr kumimoji="0" lang="ro-RO" altLang="en-US" sz="1100" b="0" i="1" u="none" strike="noStrike" cap="none" normalizeH="0" dirty="0" smtClean="0">
                <a:ln>
                  <a:noFill/>
                </a:ln>
                <a:solidFill>
                  <a:srgbClr val="444444"/>
                </a:solidFill>
                <a:effectLst/>
                <a:latin typeface="Titillium Web"/>
              </a:rPr>
              <a:t> Și locurile de muncă previzionate a crește ca rată de ocupare în perioada </a:t>
            </a:r>
            <a:r>
              <a:rPr kumimoji="0" lang="en-US" altLang="en-US" sz="1100" b="0" i="1" u="none" strike="noStrike" cap="none" normalizeH="0" baseline="0" dirty="0" smtClean="0">
                <a:ln>
                  <a:noFill/>
                </a:ln>
                <a:solidFill>
                  <a:srgbClr val="444444"/>
                </a:solidFill>
                <a:effectLst/>
                <a:latin typeface="Titillium Web"/>
              </a:rPr>
              <a:t>2015-2025 </a:t>
            </a:r>
            <a:r>
              <a:rPr kumimoji="0" lang="ro-RO" altLang="en-US" sz="1100" b="0" i="1" u="none" strike="noStrike" cap="none" normalizeH="0" baseline="0" dirty="0" smtClean="0">
                <a:ln>
                  <a:noFill/>
                </a:ln>
                <a:solidFill>
                  <a:srgbClr val="444444"/>
                </a:solidFill>
                <a:effectLst/>
                <a:latin typeface="Titillium Web"/>
              </a:rPr>
              <a:t>se bazează</a:t>
            </a:r>
            <a:r>
              <a:rPr kumimoji="0" lang="ro-RO" altLang="en-US" sz="1100" b="0" i="1" u="none" strike="noStrike" cap="none" normalizeH="0" dirty="0" smtClean="0">
                <a:ln>
                  <a:noFill/>
                </a:ln>
                <a:solidFill>
                  <a:srgbClr val="444444"/>
                </a:solidFill>
                <a:effectLst/>
                <a:latin typeface="Titillium Web"/>
              </a:rPr>
              <a:t> în mare parte pe competențe de nivel ridicat</a:t>
            </a:r>
            <a:r>
              <a:rPr kumimoji="0" lang="en-US" altLang="en-US" sz="1100" b="0" i="0" u="none" strike="noStrike" cap="none" normalizeH="0" baseline="0" dirty="0" smtClean="0">
                <a:ln>
                  <a:noFill/>
                </a:ln>
                <a:solidFill>
                  <a:srgbClr val="444444"/>
                </a:solidFill>
                <a:effectLst/>
                <a:latin typeface="Titillium Web"/>
              </a:rPr>
              <a:t> </a:t>
            </a:r>
            <a:endParaRPr kumimoji="0" lang="en-US" altLang="en-US" sz="23700" b="0" i="0" u="none" strike="noStrike" cap="none" normalizeH="0" baseline="0" dirty="0" smtClean="0">
              <a:ln>
                <a:noFill/>
              </a:ln>
              <a:solidFill>
                <a:srgbClr val="444444"/>
              </a:solidFill>
              <a:effectLst/>
              <a:latin typeface="Titillium Web"/>
            </a:endParaRPr>
          </a:p>
        </p:txBody>
      </p:sp>
      <p:pic>
        <p:nvPicPr>
          <p:cNvPr id="8194" name="Picture 2" descr="http://skillspanorama.cedefop.europa.eu/en/system/files/Blog_Poul_fig2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066" y="1038735"/>
            <a:ext cx="7201361" cy="450252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548319" y="283464"/>
            <a:ext cx="10305427" cy="846117"/>
          </a:xfrm>
        </p:spPr>
        <p:txBody>
          <a:bodyPr>
            <a:normAutofit/>
          </a:bodyPr>
          <a:lstStyle/>
          <a:p>
            <a:r>
              <a:rPr lang="ro-RO" sz="3400" b="1" dirty="0"/>
              <a:t>Care este situația din punct de vedere statistic? (cont.)</a:t>
            </a:r>
            <a:endParaRPr lang="en-US" sz="3400" b="1" dirty="0"/>
          </a:p>
        </p:txBody>
      </p:sp>
    </p:spTree>
    <p:extLst>
      <p:ext uri="{BB962C8B-B14F-4D97-AF65-F5344CB8AC3E}">
        <p14:creationId xmlns:p14="http://schemas.microsoft.com/office/powerpoint/2010/main" val="2462076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523744" y="5750030"/>
            <a:ext cx="8491474" cy="3385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1600" i="1" u="none" strike="noStrike" cap="none" normalizeH="0" baseline="0" dirty="0" smtClean="0">
                <a:ln>
                  <a:noFill/>
                </a:ln>
                <a:solidFill>
                  <a:srgbClr val="444444"/>
                </a:solidFill>
                <a:effectLst/>
                <a:latin typeface="Titillium Web"/>
              </a:rPr>
              <a:t>Sursa:  </a:t>
            </a:r>
            <a:r>
              <a:rPr kumimoji="0" lang="ro-RO" altLang="en-US" sz="1600" i="1" u="none" strike="noStrike" cap="none" normalizeH="0" baseline="0" dirty="0" err="1" smtClean="0">
                <a:ln>
                  <a:noFill/>
                </a:ln>
                <a:solidFill>
                  <a:srgbClr val="444444"/>
                </a:solidFill>
                <a:effectLst/>
                <a:latin typeface="Titillium Web"/>
              </a:rPr>
              <a:t>Skills</a:t>
            </a:r>
            <a:r>
              <a:rPr kumimoji="0" lang="ro-RO" altLang="en-US" sz="1600" i="1" u="none" strike="noStrike" cap="none" normalizeH="0" baseline="0" dirty="0" smtClean="0">
                <a:ln>
                  <a:noFill/>
                </a:ln>
                <a:solidFill>
                  <a:srgbClr val="444444"/>
                </a:solidFill>
                <a:effectLst/>
                <a:latin typeface="Titillium Web"/>
              </a:rPr>
              <a:t> Panorama – CEDEFOP (2018)</a:t>
            </a:r>
            <a:endParaRPr kumimoji="0" lang="en-US" altLang="en-US" i="1" u="none" strike="noStrike" cap="none" normalizeH="0" baseline="0" dirty="0" smtClean="0">
              <a:ln>
                <a:noFill/>
              </a:ln>
              <a:solidFill>
                <a:schemeClr val="tx1"/>
              </a:solidFill>
              <a:effectLst/>
            </a:endParaRPr>
          </a:p>
        </p:txBody>
      </p:sp>
      <p:pic>
        <p:nvPicPr>
          <p:cNvPr id="1026" name="Picture 2" descr="Figure 1 Employment growth by sector of economic activity to 2030 in 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859" y="1300461"/>
            <a:ext cx="9542967" cy="405792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548319" y="283464"/>
            <a:ext cx="10018713" cy="846117"/>
          </a:xfrm>
        </p:spPr>
        <p:txBody>
          <a:bodyPr>
            <a:noAutofit/>
          </a:bodyPr>
          <a:lstStyle/>
          <a:p>
            <a:pPr lvl="0" defTabSz="914400" eaLnBrk="0" fontAlgn="base" hangingPunct="0">
              <a:spcAft>
                <a:spcPct val="0"/>
              </a:spcAft>
            </a:pPr>
            <a:r>
              <a:rPr lang="ro-RO" altLang="en-US" sz="3400" b="1" dirty="0"/>
              <a:t>Creșterea șomajului pe sectoare economice de activitate până în 2</a:t>
            </a:r>
            <a:r>
              <a:rPr lang="en-US" altLang="en-US" sz="3400" b="1" dirty="0"/>
              <a:t>030 </a:t>
            </a:r>
            <a:r>
              <a:rPr lang="ro-RO" altLang="en-US" sz="3400" b="1" dirty="0"/>
              <a:t>î</a:t>
            </a:r>
            <a:r>
              <a:rPr lang="en-US" altLang="en-US" sz="3400" b="1" dirty="0"/>
              <a:t>n U</a:t>
            </a:r>
            <a:r>
              <a:rPr lang="ro-RO" altLang="en-US" sz="3400" b="1" dirty="0"/>
              <a:t>E</a:t>
            </a:r>
            <a:endParaRPr lang="en-US" altLang="en-US" sz="3400" b="1" dirty="0"/>
          </a:p>
        </p:txBody>
      </p:sp>
    </p:spTree>
    <p:extLst>
      <p:ext uri="{BB962C8B-B14F-4D97-AF65-F5344CB8AC3E}">
        <p14:creationId xmlns:p14="http://schemas.microsoft.com/office/powerpoint/2010/main" val="65070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6575" y="1573045"/>
            <a:ext cx="9482199" cy="4324835"/>
          </a:xfrm>
        </p:spPr>
        <p:txBody>
          <a:bodyPr>
            <a:normAutofit/>
          </a:bodyPr>
          <a:lstStyle/>
          <a:p>
            <a:r>
              <a:rPr lang="ro-RO" b="1" dirty="0" smtClean="0"/>
              <a:t>Creșterea </a:t>
            </a:r>
            <a:r>
              <a:rPr lang="ro-RO" b="1" dirty="0"/>
              <a:t>ocupării forței de muncă (în %) în </a:t>
            </a:r>
            <a:r>
              <a:rPr lang="ro-RO" b="1" dirty="0" smtClean="0"/>
              <a:t>România în perioada următoare (2016-2030) pe sectoare de activitate</a:t>
            </a:r>
            <a:endParaRPr lang="en-US" dirty="0"/>
          </a:p>
          <a:p>
            <a:pPr lvl="1"/>
            <a:r>
              <a:rPr lang="ro-RO" dirty="0" smtClean="0"/>
              <a:t>Servicii profesionale </a:t>
            </a:r>
            <a:r>
              <a:rPr lang="en-US" dirty="0"/>
              <a:t> </a:t>
            </a:r>
            <a:r>
              <a:rPr lang="en-US" b="1" dirty="0"/>
              <a:t>91.40%</a:t>
            </a:r>
            <a:endParaRPr lang="en-US" dirty="0"/>
          </a:p>
          <a:p>
            <a:pPr lvl="1"/>
            <a:r>
              <a:rPr lang="ro-RO" dirty="0" smtClean="0"/>
              <a:t>Sănătate și asistență socială </a:t>
            </a:r>
            <a:r>
              <a:rPr lang="en-US" b="1" dirty="0" smtClean="0"/>
              <a:t>66.71</a:t>
            </a:r>
            <a:r>
              <a:rPr lang="en-US" b="1" dirty="0"/>
              <a:t>%</a:t>
            </a:r>
            <a:endParaRPr lang="en-US" dirty="0"/>
          </a:p>
          <a:p>
            <a:pPr lvl="1"/>
            <a:r>
              <a:rPr lang="en-US" dirty="0" err="1" smtClean="0"/>
              <a:t>Educa</a:t>
            </a:r>
            <a:r>
              <a:rPr lang="ro-RO" dirty="0" smtClean="0"/>
              <a:t>ție</a:t>
            </a:r>
            <a:r>
              <a:rPr lang="en-US" dirty="0"/>
              <a:t> </a:t>
            </a:r>
            <a:r>
              <a:rPr lang="en-US" b="1" dirty="0"/>
              <a:t>20.38% </a:t>
            </a:r>
            <a:endParaRPr lang="en-US" dirty="0"/>
          </a:p>
          <a:p>
            <a:pPr lvl="1"/>
            <a:r>
              <a:rPr lang="ro-RO" dirty="0" smtClean="0"/>
              <a:t>Servicii administrative</a:t>
            </a:r>
            <a:r>
              <a:rPr lang="en-US" dirty="0"/>
              <a:t> </a:t>
            </a:r>
            <a:r>
              <a:rPr lang="en-US" b="1" dirty="0"/>
              <a:t>20.13% </a:t>
            </a:r>
            <a:endParaRPr lang="en-US" dirty="0"/>
          </a:p>
          <a:p>
            <a:pPr lvl="1"/>
            <a:r>
              <a:rPr lang="ro-RO" dirty="0" smtClean="0"/>
              <a:t>Arte și recreere</a:t>
            </a:r>
            <a:r>
              <a:rPr lang="en-US" dirty="0"/>
              <a:t> </a:t>
            </a:r>
            <a:r>
              <a:rPr lang="en-US" b="1" dirty="0"/>
              <a:t>17.86</a:t>
            </a:r>
            <a:r>
              <a:rPr lang="en-US" b="1" dirty="0" smtClean="0"/>
              <a:t>%</a:t>
            </a:r>
            <a:endParaRPr lang="ro-RO" b="1" dirty="0" smtClean="0"/>
          </a:p>
          <a:p>
            <a:pPr lvl="1"/>
            <a:endParaRPr lang="ro-RO" b="1" dirty="0"/>
          </a:p>
          <a:p>
            <a:pPr marL="457200" lvl="1" indent="0">
              <a:buNone/>
            </a:pPr>
            <a:r>
              <a:rPr lang="ro-RO" i="1" dirty="0" smtClean="0"/>
              <a:t>Sursa: </a:t>
            </a:r>
            <a:r>
              <a:rPr lang="ro-RO" i="1" dirty="0" err="1" smtClean="0"/>
              <a:t>Skills</a:t>
            </a:r>
            <a:r>
              <a:rPr lang="ro-RO" i="1" dirty="0" smtClean="0"/>
              <a:t> Panorama – </a:t>
            </a:r>
            <a:r>
              <a:rPr lang="ro-RO" i="1" dirty="0" err="1" smtClean="0"/>
              <a:t>Cedefop</a:t>
            </a:r>
            <a:r>
              <a:rPr lang="ro-RO" i="1" dirty="0" smtClean="0"/>
              <a:t> (2018)</a:t>
            </a:r>
            <a:endParaRPr lang="en-US" i="1" dirty="0"/>
          </a:p>
        </p:txBody>
      </p:sp>
      <p:sp>
        <p:nvSpPr>
          <p:cNvPr id="5" name="Title 1"/>
          <p:cNvSpPr>
            <a:spLocks noGrp="1"/>
          </p:cNvSpPr>
          <p:nvPr>
            <p:ph type="title"/>
          </p:nvPr>
        </p:nvSpPr>
        <p:spPr>
          <a:xfrm>
            <a:off x="1416204" y="283464"/>
            <a:ext cx="10537902" cy="846117"/>
          </a:xfrm>
        </p:spPr>
        <p:txBody>
          <a:bodyPr>
            <a:noAutofit/>
          </a:bodyPr>
          <a:lstStyle/>
          <a:p>
            <a:r>
              <a:rPr lang="ro-RO" sz="3200" b="1" dirty="0"/>
              <a:t>Care este situația din punct de vedere </a:t>
            </a:r>
            <a:r>
              <a:rPr lang="ro-RO" sz="3200" b="1" dirty="0" smtClean="0"/>
              <a:t>statistic în România?</a:t>
            </a:r>
            <a:endParaRPr lang="en-US" sz="3200" b="1" dirty="0"/>
          </a:p>
        </p:txBody>
      </p:sp>
    </p:spTree>
    <p:extLst>
      <p:ext uri="{BB962C8B-B14F-4D97-AF65-F5344CB8AC3E}">
        <p14:creationId xmlns:p14="http://schemas.microsoft.com/office/powerpoint/2010/main" val="2320266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2224" y="1575143"/>
            <a:ext cx="9436608" cy="4679353"/>
          </a:xfrm>
        </p:spPr>
        <p:txBody>
          <a:bodyPr/>
          <a:lstStyle/>
          <a:p>
            <a:r>
              <a:rPr lang="en-US" dirty="0" err="1" smtClean="0"/>
              <a:t>Ocupa</a:t>
            </a:r>
            <a:r>
              <a:rPr lang="ro-RO" dirty="0" smtClean="0"/>
              <a:t>ții care vor avea un număr mai mare de locuri vacante în România în perioada </a:t>
            </a:r>
            <a:r>
              <a:rPr lang="en-US" b="1" dirty="0" smtClean="0"/>
              <a:t>2016-2030</a:t>
            </a:r>
            <a:r>
              <a:rPr lang="en-US" b="1" dirty="0"/>
              <a:t>:</a:t>
            </a:r>
            <a:endParaRPr lang="en-US" dirty="0"/>
          </a:p>
          <a:p>
            <a:pPr lvl="1"/>
            <a:r>
              <a:rPr lang="ro-RO" dirty="0" smtClean="0"/>
              <a:t>Fermieri și grădinari</a:t>
            </a:r>
            <a:r>
              <a:rPr lang="en-US" dirty="0"/>
              <a:t> </a:t>
            </a:r>
            <a:r>
              <a:rPr lang="en-US" b="1" dirty="0"/>
              <a:t>1,115,637</a:t>
            </a:r>
            <a:endParaRPr lang="en-US" dirty="0"/>
          </a:p>
          <a:p>
            <a:pPr lvl="1"/>
            <a:r>
              <a:rPr lang="ro-RO" dirty="0" smtClean="0"/>
              <a:t>Lucrători în agricultură </a:t>
            </a:r>
            <a:r>
              <a:rPr lang="en-US" b="1" dirty="0" smtClean="0"/>
              <a:t>521,881</a:t>
            </a:r>
            <a:endParaRPr lang="en-US" dirty="0"/>
          </a:p>
          <a:p>
            <a:pPr lvl="1"/>
            <a:r>
              <a:rPr lang="ro-RO" b="1" dirty="0" smtClean="0"/>
              <a:t>Profesioniști din sectorul juridic și social </a:t>
            </a:r>
            <a:r>
              <a:rPr lang="en-US" b="1" dirty="0" smtClean="0"/>
              <a:t>252,346</a:t>
            </a:r>
            <a:endParaRPr lang="en-US" b="1" dirty="0"/>
          </a:p>
          <a:p>
            <a:pPr lvl="1"/>
            <a:r>
              <a:rPr lang="ro-RO" b="1" dirty="0" smtClean="0"/>
              <a:t>Profesioniști din sectorul de sănătate</a:t>
            </a:r>
            <a:r>
              <a:rPr lang="en-US" b="1" dirty="0"/>
              <a:t> 213,863</a:t>
            </a:r>
          </a:p>
          <a:p>
            <a:pPr lvl="1"/>
            <a:r>
              <a:rPr lang="ro-RO" dirty="0" smtClean="0"/>
              <a:t>Lucrători în servicii personale</a:t>
            </a:r>
            <a:r>
              <a:rPr lang="en-US" dirty="0"/>
              <a:t> </a:t>
            </a:r>
            <a:r>
              <a:rPr lang="en-US" b="1" dirty="0" smtClean="0"/>
              <a:t>202,621</a:t>
            </a:r>
            <a:endParaRPr lang="ro-RO" b="1" dirty="0"/>
          </a:p>
          <a:p>
            <a:pPr marL="457200" lvl="1" indent="0">
              <a:buNone/>
            </a:pPr>
            <a:endParaRPr lang="ro-RO" b="1" i="1" dirty="0" smtClean="0"/>
          </a:p>
          <a:p>
            <a:pPr marL="457200" lvl="1" indent="0">
              <a:buNone/>
            </a:pPr>
            <a:r>
              <a:rPr lang="ro-RO" i="1" dirty="0" smtClean="0"/>
              <a:t>Sursa</a:t>
            </a:r>
            <a:r>
              <a:rPr lang="ro-RO" i="1" dirty="0"/>
              <a:t>: </a:t>
            </a:r>
            <a:r>
              <a:rPr lang="ro-RO" i="1" dirty="0" err="1"/>
              <a:t>Skills</a:t>
            </a:r>
            <a:r>
              <a:rPr lang="ro-RO" i="1" dirty="0"/>
              <a:t> Panorama </a:t>
            </a:r>
            <a:r>
              <a:rPr lang="ro-RO" i="1" dirty="0" smtClean="0"/>
              <a:t>– </a:t>
            </a:r>
            <a:r>
              <a:rPr lang="ro-RO" i="1" dirty="0" err="1" smtClean="0"/>
              <a:t>Cedefop</a:t>
            </a:r>
            <a:r>
              <a:rPr lang="ro-RO" i="1" dirty="0" smtClean="0"/>
              <a:t> (2018)</a:t>
            </a:r>
            <a:endParaRPr lang="en-US" i="1" dirty="0"/>
          </a:p>
        </p:txBody>
      </p:sp>
      <p:sp>
        <p:nvSpPr>
          <p:cNvPr id="4" name="Title 1"/>
          <p:cNvSpPr>
            <a:spLocks noGrp="1"/>
          </p:cNvSpPr>
          <p:nvPr>
            <p:ph type="title"/>
          </p:nvPr>
        </p:nvSpPr>
        <p:spPr>
          <a:xfrm>
            <a:off x="1548319" y="283464"/>
            <a:ext cx="10018713" cy="846117"/>
          </a:xfrm>
        </p:spPr>
        <p:txBody>
          <a:bodyPr>
            <a:normAutofit fontScale="90000"/>
          </a:bodyPr>
          <a:lstStyle/>
          <a:p>
            <a:r>
              <a:rPr lang="ro-RO" b="1" dirty="0"/>
              <a:t>Care este situația din punct de vedere statistic în România</a:t>
            </a:r>
            <a:r>
              <a:rPr lang="ro-RO" b="1" dirty="0" smtClean="0"/>
              <a:t>? (cont.)</a:t>
            </a:r>
            <a:endParaRPr lang="en-US" b="1" dirty="0"/>
          </a:p>
        </p:txBody>
      </p:sp>
    </p:spTree>
    <p:extLst>
      <p:ext uri="{BB962C8B-B14F-4D97-AF65-F5344CB8AC3E}">
        <p14:creationId xmlns:p14="http://schemas.microsoft.com/office/powerpoint/2010/main" val="1909472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1" name="Content Placeholder 3"/>
          <p:cNvPicPr>
            <a:picLocks noGrp="1" noChangeAspect="1"/>
          </p:cNvPicPr>
          <p:nvPr>
            <p:ph idx="1"/>
          </p:nvPr>
        </p:nvPicPr>
        <p:blipFill>
          <a:blip r:embed="rId2"/>
          <a:stretch>
            <a:fillRect/>
          </a:stretch>
        </p:blipFill>
        <p:spPr>
          <a:xfrm>
            <a:off x="3002811" y="127932"/>
            <a:ext cx="6186378" cy="5613400"/>
          </a:xfrm>
          <a:prstGeom prst="rect">
            <a:avLst/>
          </a:prstGeom>
        </p:spPr>
      </p:pic>
      <p:sp>
        <p:nvSpPr>
          <p:cNvPr id="2" name="Rectangle 1"/>
          <p:cNvSpPr/>
          <p:nvPr/>
        </p:nvSpPr>
        <p:spPr>
          <a:xfrm>
            <a:off x="3176016" y="5869264"/>
            <a:ext cx="7165848" cy="646331"/>
          </a:xfrm>
          <a:prstGeom prst="rect">
            <a:avLst/>
          </a:prstGeom>
        </p:spPr>
        <p:txBody>
          <a:bodyPr wrap="square">
            <a:spAutoFit/>
          </a:bodyPr>
          <a:lstStyle/>
          <a:p>
            <a:pPr lvl="0" algn="ctr" defTabSz="914400" eaLnBrk="0" fontAlgn="base" hangingPunct="0">
              <a:spcBef>
                <a:spcPct val="0"/>
              </a:spcBef>
              <a:spcAft>
                <a:spcPct val="0"/>
              </a:spcAft>
            </a:pPr>
            <a:r>
              <a:rPr lang="en-US" altLang="en-US" dirty="0" err="1">
                <a:latin typeface="Calibri" panose="020F0502020204030204" pitchFamily="34" charset="0"/>
                <a:ea typeface="Calibri" panose="020F0502020204030204" pitchFamily="34" charset="0"/>
                <a:cs typeface="Times New Roman" panose="02020603050405020304" pitchFamily="18" charset="0"/>
              </a:rPr>
              <a:t>Ciclul</a:t>
            </a:r>
            <a:r>
              <a:rPr lang="en-US" altLang="en-US" dirty="0">
                <a:latin typeface="Calibri" panose="020F0502020204030204" pitchFamily="34" charset="0"/>
                <a:ea typeface="Calibri" panose="020F0502020204030204" pitchFamily="34" charset="0"/>
                <a:cs typeface="Times New Roman" panose="02020603050405020304" pitchFamily="18" charset="0"/>
              </a:rPr>
              <a:t> de via</a:t>
            </a:r>
            <a:r>
              <a:rPr lang="ro-RO" altLang="en-US" dirty="0" err="1" smtClean="0">
                <a:latin typeface="Calibri" panose="020F0502020204030204" pitchFamily="34" charset="0"/>
                <a:ea typeface="Calibri" panose="020F0502020204030204" pitchFamily="34" charset="0"/>
                <a:cs typeface="Times New Roman" panose="02020603050405020304" pitchFamily="18" charset="0"/>
              </a:rPr>
              <a:t>ță</a:t>
            </a:r>
            <a:r>
              <a:rPr lang="ro-RO" altLang="en-US" dirty="0" smtClean="0">
                <a:latin typeface="Calibri" panose="020F0502020204030204" pitchFamily="34" charset="0"/>
                <a:ea typeface="Calibri" panose="020F0502020204030204" pitchFamily="34" charset="0"/>
                <a:cs typeface="Times New Roman" panose="02020603050405020304" pitchFamily="18" charset="0"/>
              </a:rPr>
              <a:t> - fiecare își </a:t>
            </a:r>
            <a:r>
              <a:rPr lang="ro-RO" altLang="en-US" dirty="0">
                <a:latin typeface="Calibri" panose="020F0502020204030204" pitchFamily="34" charset="0"/>
                <a:ea typeface="Calibri" panose="020F0502020204030204" pitchFamily="34" charset="0"/>
                <a:cs typeface="Times New Roman" panose="02020603050405020304" pitchFamily="18" charset="0"/>
              </a:rPr>
              <a:t>alege </a:t>
            </a:r>
            <a:r>
              <a:rPr lang="ro-RO" altLang="en-US" dirty="0" err="1" smtClean="0">
                <a:latin typeface="Calibri" panose="020F0502020204030204" pitchFamily="34" charset="0"/>
                <a:ea typeface="Calibri" panose="020F0502020204030204" pitchFamily="34" charset="0"/>
                <a:cs typeface="Times New Roman" panose="02020603050405020304" pitchFamily="18" charset="0"/>
              </a:rPr>
              <a:t>propri</a:t>
            </a:r>
            <a:r>
              <a:rPr lang="en-US" altLang="en-US" dirty="0">
                <a:latin typeface="Calibri" panose="020F0502020204030204" pitchFamily="34" charset="0"/>
                <a:ea typeface="Calibri" panose="020F0502020204030204" pitchFamily="34" charset="0"/>
                <a:cs typeface="Times New Roman" panose="02020603050405020304" pitchFamily="18" charset="0"/>
              </a:rPr>
              <a:t>a </a:t>
            </a:r>
            <a:r>
              <a:rPr lang="en-US" altLang="en-US" dirty="0" smtClean="0">
                <a:latin typeface="Calibri" panose="020F0502020204030204" pitchFamily="34" charset="0"/>
                <a:ea typeface="Calibri" panose="020F0502020204030204" pitchFamily="34" charset="0"/>
                <a:cs typeface="Times New Roman" panose="02020603050405020304" pitchFamily="18" charset="0"/>
              </a:rPr>
              <a:t>variant</a:t>
            </a:r>
            <a:r>
              <a:rPr lang="ro-RO" altLang="en-US" dirty="0" smtClean="0">
                <a:latin typeface="Calibri" panose="020F0502020204030204" pitchFamily="34" charset="0"/>
                <a:ea typeface="Calibri" panose="020F0502020204030204" pitchFamily="34" charset="0"/>
                <a:cs typeface="Times New Roman" panose="02020603050405020304" pitchFamily="18" charset="0"/>
              </a:rPr>
              <a:t>ă</a:t>
            </a:r>
            <a:r>
              <a:rPr lang="en-US" altLang="en-US" dirty="0" smtClean="0">
                <a:latin typeface="Calibri" panose="020F0502020204030204" pitchFamily="34" charset="0"/>
                <a:ea typeface="Calibri" panose="020F0502020204030204" pitchFamily="34" charset="0"/>
                <a:cs typeface="Times New Roman" panose="02020603050405020304" pitchFamily="18" charset="0"/>
              </a:rPr>
              <a:t> </a:t>
            </a:r>
            <a:r>
              <a:rPr lang="en-US" altLang="en-US" dirty="0">
                <a:latin typeface="Calibri" panose="020F0502020204030204" pitchFamily="34" charset="0"/>
                <a:ea typeface="Calibri" panose="020F0502020204030204" pitchFamily="34" charset="0"/>
                <a:cs typeface="Times New Roman" panose="02020603050405020304" pitchFamily="18" charset="0"/>
              </a:rPr>
              <a:t>de </a:t>
            </a:r>
            <a:r>
              <a:rPr lang="en-US" altLang="en-US" dirty="0" smtClean="0">
                <a:latin typeface="Calibri" panose="020F0502020204030204" pitchFamily="34" charset="0"/>
                <a:ea typeface="Calibri" panose="020F0502020204030204" pitchFamily="34" charset="0"/>
                <a:cs typeface="Times New Roman" panose="02020603050405020304" pitchFamily="18" charset="0"/>
              </a:rPr>
              <a:t>via</a:t>
            </a:r>
            <a:r>
              <a:rPr lang="ro-RO" altLang="en-US" dirty="0" err="1" smtClean="0">
                <a:latin typeface="Calibri" panose="020F0502020204030204" pitchFamily="34" charset="0"/>
                <a:ea typeface="Calibri" panose="020F0502020204030204" pitchFamily="34" charset="0"/>
                <a:cs typeface="Times New Roman" panose="02020603050405020304" pitchFamily="18" charset="0"/>
              </a:rPr>
              <a:t>ță</a:t>
            </a:r>
            <a:r>
              <a:rPr lang="ro-RO" altLang="en-US" dirty="0" smtClean="0">
                <a:latin typeface="Calibri" panose="020F0502020204030204" pitchFamily="34" charset="0"/>
                <a:ea typeface="Calibri" panose="020F0502020204030204" pitchFamily="34" charset="0"/>
                <a:cs typeface="Times New Roman" panose="02020603050405020304" pitchFamily="18" charset="0"/>
              </a:rPr>
              <a:t>: A/B/C/D </a:t>
            </a:r>
          </a:p>
          <a:p>
            <a:pPr lvl="0" algn="ctr" defTabSz="914400" eaLnBrk="0" fontAlgn="base" hangingPunct="0">
              <a:spcBef>
                <a:spcPct val="0"/>
              </a:spcBef>
              <a:spcAft>
                <a:spcPct val="0"/>
              </a:spcAft>
            </a:pPr>
            <a:r>
              <a:rPr lang="ro-RO" altLang="en-US" dirty="0" smtClean="0">
                <a:latin typeface="Calibri" panose="020F0502020204030204" pitchFamily="34" charset="0"/>
                <a:ea typeface="Calibri" panose="020F0502020204030204" pitchFamily="34" charset="0"/>
                <a:cs typeface="Times New Roman" panose="02020603050405020304" pitchFamily="18" charset="0"/>
              </a:rPr>
              <a:t>și </a:t>
            </a:r>
            <a:r>
              <a:rPr lang="ro-RO" altLang="en-US" dirty="0">
                <a:latin typeface="Calibri" panose="020F0502020204030204" pitchFamily="34" charset="0"/>
                <a:ea typeface="Calibri" panose="020F0502020204030204" pitchFamily="34" charset="0"/>
                <a:cs typeface="Times New Roman" panose="02020603050405020304" pitchFamily="18" charset="0"/>
              </a:rPr>
              <a:t>nivel</a:t>
            </a:r>
            <a:r>
              <a:rPr lang="en-US" altLang="en-US" dirty="0" err="1">
                <a:latin typeface="Calibri" panose="020F0502020204030204" pitchFamily="34" charset="0"/>
                <a:ea typeface="Calibri" panose="020F0502020204030204" pitchFamily="34" charset="0"/>
                <a:cs typeface="Times New Roman" panose="02020603050405020304" pitchFamily="18" charset="0"/>
              </a:rPr>
              <a:t>ul</a:t>
            </a:r>
            <a:r>
              <a:rPr lang="ro-RO" altLang="en-US" dirty="0">
                <a:latin typeface="Calibri" panose="020F0502020204030204" pitchFamily="34" charset="0"/>
                <a:ea typeface="Calibri" panose="020F0502020204030204" pitchFamily="34" charset="0"/>
                <a:cs typeface="Times New Roman" panose="02020603050405020304" pitchFamily="18" charset="0"/>
              </a:rPr>
              <a:t> de calificare </a:t>
            </a:r>
            <a:endParaRPr lang="ro-RO" altLang="en-US" sz="1400" dirty="0">
              <a:latin typeface="Arial" panose="020B0604020202020204" pitchFamily="34" charset="0"/>
            </a:endParaRPr>
          </a:p>
        </p:txBody>
      </p:sp>
    </p:spTree>
    <p:extLst>
      <p:ext uri="{BB962C8B-B14F-4D97-AF65-F5344CB8AC3E}">
        <p14:creationId xmlns:p14="http://schemas.microsoft.com/office/powerpoint/2010/main" val="2503052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0615" y="219457"/>
            <a:ext cx="10018713" cy="1353312"/>
          </a:xfrm>
        </p:spPr>
        <p:txBody>
          <a:bodyPr>
            <a:normAutofit/>
          </a:bodyPr>
          <a:lstStyle/>
          <a:p>
            <a:r>
              <a:rPr lang="it-IT" sz="3600" b="1" dirty="0"/>
              <a:t>S</a:t>
            </a:r>
            <a:r>
              <a:rPr lang="ro-RO" sz="3600" b="1" dirty="0"/>
              <a:t>ă</a:t>
            </a:r>
            <a:r>
              <a:rPr lang="it-IT" sz="3600" b="1" dirty="0"/>
              <a:t> </a:t>
            </a:r>
            <a:r>
              <a:rPr lang="it-IT" sz="3600" b="1" dirty="0" err="1"/>
              <a:t>avem</a:t>
            </a:r>
            <a:r>
              <a:rPr lang="it-IT" sz="3600" b="1" dirty="0"/>
              <a:t> </a:t>
            </a:r>
            <a:r>
              <a:rPr lang="it-IT" sz="3600" b="1" dirty="0" err="1"/>
              <a:t>acces</a:t>
            </a:r>
            <a:r>
              <a:rPr lang="it-IT" sz="3600" b="1" dirty="0"/>
              <a:t> la informa</a:t>
            </a:r>
            <a:r>
              <a:rPr lang="ro-RO" sz="3600" b="1" dirty="0"/>
              <a:t>ț</a:t>
            </a:r>
            <a:r>
              <a:rPr lang="it-IT" sz="3600" b="1" dirty="0"/>
              <a:t>ii –</a:t>
            </a:r>
            <a:r>
              <a:rPr lang="ro-RO" sz="3600" b="1" dirty="0"/>
              <a:t> </a:t>
            </a:r>
            <a:br>
              <a:rPr lang="ro-RO" sz="3600" b="1" dirty="0"/>
            </a:br>
            <a:r>
              <a:rPr lang="it-IT" sz="3600" b="1" dirty="0" err="1"/>
              <a:t>transparen</a:t>
            </a:r>
            <a:r>
              <a:rPr lang="ro-RO" sz="3600" b="1" dirty="0"/>
              <a:t>ț</a:t>
            </a:r>
            <a:r>
              <a:rPr lang="it-IT" sz="3600" b="1" dirty="0"/>
              <a:t>a </a:t>
            </a:r>
            <a:r>
              <a:rPr lang="it-IT" sz="3600" b="1" dirty="0" err="1"/>
              <a:t>societ</a:t>
            </a:r>
            <a:r>
              <a:rPr lang="ro-RO" sz="3600" b="1" dirty="0" err="1"/>
              <a:t>ăți</a:t>
            </a:r>
            <a:r>
              <a:rPr lang="it-IT" sz="3600" b="1" dirty="0"/>
              <a:t>i educa</a:t>
            </a:r>
            <a:r>
              <a:rPr lang="ro-RO" sz="3600" b="1" dirty="0"/>
              <a:t>ț</a:t>
            </a:r>
            <a:r>
              <a:rPr lang="it-IT" sz="3600" b="1" dirty="0" err="1"/>
              <a:t>ionale</a:t>
            </a:r>
            <a:endParaRPr lang="en-US" sz="3600" dirty="0"/>
          </a:p>
        </p:txBody>
      </p:sp>
      <p:sp>
        <p:nvSpPr>
          <p:cNvPr id="3" name="Content Placeholder 2"/>
          <p:cNvSpPr>
            <a:spLocks noGrp="1"/>
          </p:cNvSpPr>
          <p:nvPr>
            <p:ph idx="1"/>
          </p:nvPr>
        </p:nvSpPr>
        <p:spPr>
          <a:xfrm>
            <a:off x="3770311" y="2200863"/>
            <a:ext cx="4139250" cy="3562905"/>
          </a:xfrm>
        </p:spPr>
        <p:txBody>
          <a:bodyPr/>
          <a:lstStyle/>
          <a:p>
            <a:r>
              <a:rPr lang="en-US" dirty="0" err="1" smtClean="0"/>
              <a:t>Legisla</a:t>
            </a:r>
            <a:r>
              <a:rPr lang="ro-RO" dirty="0" smtClean="0"/>
              <a:t>ț</a:t>
            </a:r>
            <a:r>
              <a:rPr lang="en-US" dirty="0" err="1" smtClean="0"/>
              <a:t>ie</a:t>
            </a:r>
            <a:r>
              <a:rPr lang="en-US" dirty="0" smtClean="0"/>
              <a:t> </a:t>
            </a:r>
          </a:p>
          <a:p>
            <a:r>
              <a:rPr lang="en-US" dirty="0" smtClean="0"/>
              <a:t>CAEN </a:t>
            </a:r>
          </a:p>
          <a:p>
            <a:r>
              <a:rPr lang="en-US" dirty="0" smtClean="0"/>
              <a:t>ISCO -08</a:t>
            </a:r>
          </a:p>
          <a:p>
            <a:r>
              <a:rPr lang="en-US" dirty="0" smtClean="0"/>
              <a:t>ISCED F2013</a:t>
            </a:r>
          </a:p>
          <a:p>
            <a:r>
              <a:rPr lang="en-US" dirty="0" smtClean="0"/>
              <a:t>RNC</a:t>
            </a:r>
          </a:p>
          <a:p>
            <a:r>
              <a:rPr lang="en-US" dirty="0" smtClean="0"/>
              <a:t>ESCO</a:t>
            </a:r>
          </a:p>
          <a:p>
            <a:endParaRPr lang="en-US" dirty="0"/>
          </a:p>
        </p:txBody>
      </p:sp>
    </p:spTree>
    <p:extLst>
      <p:ext uri="{BB962C8B-B14F-4D97-AF65-F5344CB8AC3E}">
        <p14:creationId xmlns:p14="http://schemas.microsoft.com/office/powerpoint/2010/main" val="1676537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0342" y="1499615"/>
            <a:ext cx="10018713" cy="4270249"/>
          </a:xfrm>
        </p:spPr>
        <p:txBody>
          <a:bodyPr>
            <a:normAutofit/>
          </a:bodyPr>
          <a:lstStyle/>
          <a:p>
            <a:pPr marL="0" indent="0">
              <a:buNone/>
            </a:pPr>
            <a:r>
              <a:rPr lang="en-US" sz="2000" dirty="0" smtClean="0"/>
              <a:t>1</a:t>
            </a:r>
            <a:r>
              <a:rPr lang="en-US" sz="2000" dirty="0"/>
              <a:t>.  </a:t>
            </a:r>
            <a:r>
              <a:rPr lang="en-US" sz="2000" b="1" dirty="0" smtClean="0"/>
              <a:t>New </a:t>
            </a:r>
            <a:r>
              <a:rPr lang="en-US" sz="2000" b="1" dirty="0"/>
              <a:t>Skills Agenda</a:t>
            </a:r>
            <a:r>
              <a:rPr lang="en-US" sz="2000" dirty="0"/>
              <a:t> - </a:t>
            </a:r>
            <a:r>
              <a:rPr lang="en-US" sz="2000" b="1" dirty="0"/>
              <a:t>COMUNICARE A COMISIEI CĂTRE PARLAMENTUL EUROPEAN, CONSILIU, COMITETUL ECONOMIC ȘI SOCIAL EUROPEAN ȘI COMITETUL REGIUNILOR - O NOUĂ AGENDĂ PENTRU COMPETENȚE ÎN EUROPA </a:t>
            </a:r>
            <a:r>
              <a:rPr lang="en-US" sz="2000" b="1" dirty="0" err="1"/>
              <a:t>Să</a:t>
            </a:r>
            <a:r>
              <a:rPr lang="en-US" sz="2000" b="1" dirty="0"/>
              <a:t> </a:t>
            </a:r>
            <a:r>
              <a:rPr lang="en-US" sz="2000" b="1" dirty="0" err="1"/>
              <a:t>lucrăm</a:t>
            </a:r>
            <a:r>
              <a:rPr lang="en-US" sz="2000" b="1" dirty="0"/>
              <a:t> </a:t>
            </a:r>
            <a:r>
              <a:rPr lang="en-US" sz="2000" b="1" dirty="0" err="1"/>
              <a:t>împreună</a:t>
            </a:r>
            <a:r>
              <a:rPr lang="en-US" sz="2000" b="1" dirty="0"/>
              <a:t> </a:t>
            </a:r>
            <a:r>
              <a:rPr lang="en-US" sz="2000" b="1" dirty="0" err="1"/>
              <a:t>pentru</a:t>
            </a:r>
            <a:r>
              <a:rPr lang="en-US" sz="2000" b="1" dirty="0"/>
              <a:t> </a:t>
            </a:r>
            <a:r>
              <a:rPr lang="en-US" sz="2000" b="1" dirty="0" err="1"/>
              <a:t>consolidarea</a:t>
            </a:r>
            <a:r>
              <a:rPr lang="en-US" sz="2000" b="1" dirty="0"/>
              <a:t> </a:t>
            </a:r>
            <a:r>
              <a:rPr lang="en-US" sz="2000" b="1" dirty="0" err="1"/>
              <a:t>capitalului</a:t>
            </a:r>
            <a:r>
              <a:rPr lang="en-US" sz="2000" b="1" dirty="0"/>
              <a:t> </a:t>
            </a:r>
            <a:r>
              <a:rPr lang="en-US" sz="2000" b="1" dirty="0" err="1"/>
              <a:t>uman</a:t>
            </a:r>
            <a:r>
              <a:rPr lang="en-US" sz="2000" b="1" dirty="0"/>
              <a:t>, a </a:t>
            </a:r>
            <a:r>
              <a:rPr lang="en-US" sz="2000" b="1" dirty="0" err="1"/>
              <a:t>capacității</a:t>
            </a:r>
            <a:r>
              <a:rPr lang="en-US" sz="2000" b="1" dirty="0"/>
              <a:t> de </a:t>
            </a:r>
            <a:r>
              <a:rPr lang="en-US" sz="2000" b="1" dirty="0" err="1"/>
              <a:t>inserție</a:t>
            </a:r>
            <a:r>
              <a:rPr lang="en-US" sz="2000" b="1" dirty="0"/>
              <a:t> </a:t>
            </a:r>
            <a:r>
              <a:rPr lang="en-US" sz="2000" b="1" dirty="0" err="1"/>
              <a:t>profesională</a:t>
            </a:r>
            <a:r>
              <a:rPr lang="en-US" sz="2000" b="1" dirty="0"/>
              <a:t> </a:t>
            </a:r>
            <a:r>
              <a:rPr lang="en-US" sz="2000" b="1" dirty="0" err="1"/>
              <a:t>și</a:t>
            </a:r>
            <a:r>
              <a:rPr lang="en-US" sz="2000" b="1" dirty="0"/>
              <a:t> a </a:t>
            </a:r>
            <a:r>
              <a:rPr lang="en-US" sz="2000" b="1" dirty="0" err="1"/>
              <a:t>competitivității</a:t>
            </a:r>
            <a:r>
              <a:rPr lang="en-US" sz="2000" b="1" dirty="0"/>
              <a:t> </a:t>
            </a:r>
            <a:r>
              <a:rPr lang="en-US" sz="2000" dirty="0"/>
              <a:t>– 10 </a:t>
            </a:r>
            <a:r>
              <a:rPr lang="en-US" sz="2000" dirty="0" err="1"/>
              <a:t>iunie</a:t>
            </a:r>
            <a:r>
              <a:rPr lang="en-US" sz="2000" dirty="0"/>
              <a:t> 2016</a:t>
            </a:r>
          </a:p>
          <a:p>
            <a:pPr marL="0" indent="0">
              <a:buNone/>
            </a:pPr>
            <a:r>
              <a:rPr lang="en-US" sz="2000" dirty="0"/>
              <a:t>2.  </a:t>
            </a:r>
            <a:r>
              <a:rPr lang="en-US" sz="2000" b="1" dirty="0" err="1" smtClean="0"/>
              <a:t>Recomandarea</a:t>
            </a:r>
            <a:r>
              <a:rPr lang="en-US" sz="2000" b="1" dirty="0" smtClean="0"/>
              <a:t> </a:t>
            </a:r>
            <a:r>
              <a:rPr lang="en-US" sz="2000" b="1" dirty="0" err="1" smtClean="0"/>
              <a:t>Consiliului</a:t>
            </a:r>
            <a:r>
              <a:rPr lang="en-US" sz="2000" dirty="0"/>
              <a:t> din 19 </a:t>
            </a:r>
            <a:r>
              <a:rPr lang="en-US" sz="2000" dirty="0" err="1"/>
              <a:t>decembrie</a:t>
            </a:r>
            <a:r>
              <a:rPr lang="en-US" sz="2000" dirty="0"/>
              <a:t> 2016 </a:t>
            </a:r>
            <a:r>
              <a:rPr lang="en-US" sz="2000" dirty="0" err="1"/>
              <a:t>privind</a:t>
            </a:r>
            <a:r>
              <a:rPr lang="en-US" sz="2000" dirty="0"/>
              <a:t> </a:t>
            </a:r>
            <a:r>
              <a:rPr lang="en-US" sz="2000" dirty="0" err="1"/>
              <a:t>parcursurile</a:t>
            </a:r>
            <a:r>
              <a:rPr lang="en-US" sz="2000" dirty="0"/>
              <a:t> de </a:t>
            </a:r>
            <a:r>
              <a:rPr lang="en-US" sz="2000" dirty="0" err="1"/>
              <a:t>actualizare</a:t>
            </a:r>
            <a:r>
              <a:rPr lang="en-US" sz="2000" dirty="0"/>
              <a:t> a </a:t>
            </a:r>
            <a:r>
              <a:rPr lang="en-US" sz="2000" dirty="0" err="1"/>
              <a:t>competențelor</a:t>
            </a:r>
            <a:r>
              <a:rPr lang="en-US" sz="2000" dirty="0"/>
              <a:t>: </a:t>
            </a:r>
            <a:r>
              <a:rPr lang="en-US" sz="2000" dirty="0" err="1"/>
              <a:t>noi</a:t>
            </a:r>
            <a:r>
              <a:rPr lang="en-US" sz="2000" dirty="0"/>
              <a:t> </a:t>
            </a:r>
            <a:r>
              <a:rPr lang="en-US" sz="2000" dirty="0" err="1"/>
              <a:t>oportunități</a:t>
            </a:r>
            <a:r>
              <a:rPr lang="en-US" sz="2000" dirty="0"/>
              <a:t> </a:t>
            </a:r>
            <a:r>
              <a:rPr lang="en-US" sz="2000" dirty="0" err="1"/>
              <a:t>pentru</a:t>
            </a:r>
            <a:r>
              <a:rPr lang="en-US" sz="2000" dirty="0"/>
              <a:t> </a:t>
            </a:r>
            <a:r>
              <a:rPr lang="en-US" sz="2000" dirty="0" err="1"/>
              <a:t>adulți</a:t>
            </a:r>
            <a:r>
              <a:rPr lang="en-US" sz="2000" dirty="0"/>
              <a:t> (2016/C 484/01)</a:t>
            </a:r>
          </a:p>
          <a:p>
            <a:pPr marL="0" indent="0">
              <a:buNone/>
            </a:pPr>
            <a:r>
              <a:rPr lang="en-US" sz="2000" dirty="0"/>
              <a:t>3. </a:t>
            </a:r>
            <a:r>
              <a:rPr lang="en-US" sz="2000" b="1" dirty="0" err="1" smtClean="0"/>
              <a:t>Recomandarea</a:t>
            </a:r>
            <a:r>
              <a:rPr lang="en-US" sz="2000" b="1" dirty="0" smtClean="0"/>
              <a:t> </a:t>
            </a:r>
            <a:r>
              <a:rPr lang="en-US" sz="2000" b="1" dirty="0" err="1" smtClean="0"/>
              <a:t>Consiliului</a:t>
            </a:r>
            <a:r>
              <a:rPr lang="en-US" sz="2000" b="1" dirty="0" smtClean="0"/>
              <a:t> din</a:t>
            </a:r>
            <a:r>
              <a:rPr lang="en-US" sz="2000" b="1" dirty="0"/>
              <a:t> 22 </a:t>
            </a:r>
            <a:r>
              <a:rPr lang="en-US" sz="2000" b="1" dirty="0" err="1"/>
              <a:t>mai</a:t>
            </a:r>
            <a:r>
              <a:rPr lang="en-US" sz="2000" b="1" dirty="0"/>
              <a:t> 2017</a:t>
            </a:r>
            <a:r>
              <a:rPr lang="en-US" sz="2000" dirty="0"/>
              <a:t> </a:t>
            </a:r>
            <a:r>
              <a:rPr lang="en-US" sz="2000" dirty="0" err="1"/>
              <a:t>privind</a:t>
            </a:r>
            <a:r>
              <a:rPr lang="en-US" sz="2000" dirty="0"/>
              <a:t> </a:t>
            </a:r>
            <a:r>
              <a:rPr lang="en-US" sz="2000" dirty="0" err="1"/>
              <a:t>Cadrul</a:t>
            </a:r>
            <a:r>
              <a:rPr lang="en-US" sz="2000" dirty="0"/>
              <a:t> </a:t>
            </a:r>
            <a:r>
              <a:rPr lang="en-US" sz="2000" dirty="0" err="1"/>
              <a:t>european</a:t>
            </a:r>
            <a:r>
              <a:rPr lang="en-US" sz="2000" dirty="0"/>
              <a:t> al </a:t>
            </a:r>
            <a:r>
              <a:rPr lang="en-US" sz="2000" dirty="0" err="1"/>
              <a:t>calificărilor</a:t>
            </a:r>
            <a:r>
              <a:rPr lang="en-US" sz="2000" dirty="0"/>
              <a:t> </a:t>
            </a:r>
            <a:r>
              <a:rPr lang="en-US" sz="2000" dirty="0" err="1"/>
              <a:t>pentru</a:t>
            </a:r>
            <a:r>
              <a:rPr lang="en-US" sz="2000" dirty="0"/>
              <a:t> </a:t>
            </a:r>
            <a:r>
              <a:rPr lang="en-US" sz="2000" dirty="0" err="1"/>
              <a:t>învățarea</a:t>
            </a:r>
            <a:r>
              <a:rPr lang="en-US" sz="2000" dirty="0"/>
              <a:t> </a:t>
            </a:r>
            <a:r>
              <a:rPr lang="en-US" sz="2000" dirty="0" err="1"/>
              <a:t>pe</a:t>
            </a:r>
            <a:r>
              <a:rPr lang="en-US" sz="2000" dirty="0"/>
              <a:t> tot </a:t>
            </a:r>
            <a:r>
              <a:rPr lang="en-US" sz="2000" dirty="0" err="1"/>
              <a:t>parcursul</a:t>
            </a:r>
            <a:r>
              <a:rPr lang="en-US" sz="2000" dirty="0"/>
              <a:t> </a:t>
            </a:r>
            <a:r>
              <a:rPr lang="en-US" sz="2000" dirty="0" err="1"/>
              <a:t>vieții</a:t>
            </a:r>
            <a:r>
              <a:rPr lang="en-US" sz="2000" dirty="0"/>
              <a:t> </a:t>
            </a:r>
            <a:r>
              <a:rPr lang="en-US" sz="2000" dirty="0" err="1"/>
              <a:t>și</a:t>
            </a:r>
            <a:r>
              <a:rPr lang="en-US" sz="2000" dirty="0"/>
              <a:t> de </a:t>
            </a:r>
            <a:r>
              <a:rPr lang="en-US" sz="2000" dirty="0" err="1"/>
              <a:t>abrogare</a:t>
            </a:r>
            <a:r>
              <a:rPr lang="en-US" sz="2000" dirty="0"/>
              <a:t> a </a:t>
            </a:r>
            <a:r>
              <a:rPr lang="en-US" sz="2000" dirty="0" err="1"/>
              <a:t>Recomandării</a:t>
            </a:r>
            <a:r>
              <a:rPr lang="en-US" sz="2000" dirty="0"/>
              <a:t> </a:t>
            </a:r>
            <a:r>
              <a:rPr lang="en-US" sz="2000" dirty="0" err="1"/>
              <a:t>Parlamentului</a:t>
            </a:r>
            <a:r>
              <a:rPr lang="en-US" sz="2000" dirty="0"/>
              <a:t> European </a:t>
            </a:r>
            <a:r>
              <a:rPr lang="en-US" sz="2000" dirty="0" err="1"/>
              <a:t>și</a:t>
            </a:r>
            <a:r>
              <a:rPr lang="en-US" sz="2000" dirty="0"/>
              <a:t> a </a:t>
            </a:r>
            <a:r>
              <a:rPr lang="en-US" sz="2000" dirty="0" err="1"/>
              <a:t>Consiliului</a:t>
            </a:r>
            <a:r>
              <a:rPr lang="en-US" sz="2000" dirty="0"/>
              <a:t> din 23 </a:t>
            </a:r>
            <a:r>
              <a:rPr lang="en-US" sz="2000" dirty="0" err="1"/>
              <a:t>aprilie</a:t>
            </a:r>
            <a:r>
              <a:rPr lang="en-US" sz="2000" dirty="0"/>
              <a:t> 2008 </a:t>
            </a:r>
            <a:r>
              <a:rPr lang="en-US" sz="2000" dirty="0" err="1"/>
              <a:t>privind</a:t>
            </a:r>
            <a:r>
              <a:rPr lang="en-US" sz="2000" dirty="0"/>
              <a:t> </a:t>
            </a:r>
            <a:r>
              <a:rPr lang="en-US" sz="2000" dirty="0" err="1"/>
              <a:t>stabilirea</a:t>
            </a:r>
            <a:r>
              <a:rPr lang="en-US" sz="2000" dirty="0"/>
              <a:t> </a:t>
            </a:r>
            <a:r>
              <a:rPr lang="en-US" sz="2000" dirty="0" err="1"/>
              <a:t>Cadrului</a:t>
            </a:r>
            <a:r>
              <a:rPr lang="en-US" sz="2000" dirty="0"/>
              <a:t> </a:t>
            </a:r>
            <a:r>
              <a:rPr lang="en-US" sz="2000" dirty="0" err="1"/>
              <a:t>european</a:t>
            </a:r>
            <a:r>
              <a:rPr lang="en-US" sz="2000" dirty="0"/>
              <a:t> al </a:t>
            </a:r>
            <a:r>
              <a:rPr lang="en-US" sz="2000" dirty="0" err="1"/>
              <a:t>calificărilor</a:t>
            </a:r>
            <a:r>
              <a:rPr lang="en-US" sz="2000" dirty="0"/>
              <a:t> </a:t>
            </a:r>
            <a:r>
              <a:rPr lang="en-US" sz="2000" dirty="0" err="1"/>
              <a:t>pentru</a:t>
            </a:r>
            <a:r>
              <a:rPr lang="en-US" sz="2000" dirty="0"/>
              <a:t> </a:t>
            </a:r>
            <a:r>
              <a:rPr lang="en-US" sz="2000" dirty="0" err="1"/>
              <a:t>învățarea</a:t>
            </a:r>
            <a:r>
              <a:rPr lang="en-US" sz="2000" dirty="0"/>
              <a:t> de-a </a:t>
            </a:r>
            <a:r>
              <a:rPr lang="en-US" sz="2000" dirty="0" err="1"/>
              <a:t>lungul</a:t>
            </a:r>
            <a:r>
              <a:rPr lang="en-US" sz="2000" dirty="0"/>
              <a:t> </a:t>
            </a:r>
            <a:r>
              <a:rPr lang="en-US" sz="2000" dirty="0" err="1"/>
              <a:t>vieții</a:t>
            </a:r>
            <a:r>
              <a:rPr lang="en-US" sz="2000" dirty="0"/>
              <a:t> (2017/C 189/03</a:t>
            </a:r>
            <a:r>
              <a:rPr lang="en-US" sz="2000" dirty="0" smtClean="0"/>
              <a:t>)</a:t>
            </a:r>
            <a:endParaRPr lang="en-US" sz="2000" dirty="0"/>
          </a:p>
        </p:txBody>
      </p:sp>
      <p:sp>
        <p:nvSpPr>
          <p:cNvPr id="4" name="Title 1"/>
          <p:cNvSpPr>
            <a:spLocks noGrp="1"/>
          </p:cNvSpPr>
          <p:nvPr>
            <p:ph type="title"/>
          </p:nvPr>
        </p:nvSpPr>
        <p:spPr>
          <a:xfrm>
            <a:off x="1630615" y="219457"/>
            <a:ext cx="10018713" cy="859535"/>
          </a:xfrm>
        </p:spPr>
        <p:txBody>
          <a:bodyPr>
            <a:normAutofit/>
          </a:bodyPr>
          <a:lstStyle/>
          <a:p>
            <a:r>
              <a:rPr lang="en-US" sz="3600" b="1" dirty="0" err="1" smtClean="0"/>
              <a:t>Legislație</a:t>
            </a:r>
            <a:r>
              <a:rPr lang="en-US" sz="3600" b="1" dirty="0" smtClean="0"/>
              <a:t> </a:t>
            </a:r>
            <a:r>
              <a:rPr lang="en-US" sz="3600" b="1" dirty="0" err="1" smtClean="0"/>
              <a:t>europeană</a:t>
            </a:r>
            <a:endParaRPr lang="en-US" sz="3600" dirty="0"/>
          </a:p>
        </p:txBody>
      </p:sp>
    </p:spTree>
    <p:extLst>
      <p:ext uri="{BB962C8B-B14F-4D97-AF65-F5344CB8AC3E}">
        <p14:creationId xmlns:p14="http://schemas.microsoft.com/office/powerpoint/2010/main" val="248498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4350" y="1014984"/>
            <a:ext cx="10018713" cy="5960733"/>
          </a:xfrm>
        </p:spPr>
        <p:txBody>
          <a:bodyPr>
            <a:normAutofit/>
          </a:bodyPr>
          <a:lstStyle/>
          <a:p>
            <a:pPr marL="0" indent="0">
              <a:buNone/>
            </a:pPr>
            <a:r>
              <a:rPr lang="ro-RO" sz="1800" dirty="0"/>
              <a:t>4. </a:t>
            </a:r>
            <a:r>
              <a:rPr lang="ro-RO" sz="1800" b="1" dirty="0" smtClean="0"/>
              <a:t>Propunere </a:t>
            </a:r>
            <a:r>
              <a:rPr lang="ro-RO" sz="1800" b="1" dirty="0"/>
              <a:t>de Recomandare a Consiliului</a:t>
            </a:r>
            <a:r>
              <a:rPr lang="ro-RO" sz="1800" dirty="0"/>
              <a:t> privind monitorizarea parcursului profesional al absolvenților, COM (2017) 249 final (30.05.2017)</a:t>
            </a:r>
          </a:p>
          <a:p>
            <a:pPr marL="0" indent="0">
              <a:buNone/>
            </a:pPr>
            <a:r>
              <a:rPr lang="ro-RO" sz="1800" dirty="0"/>
              <a:t>5. </a:t>
            </a:r>
            <a:r>
              <a:rPr lang="ro-RO" sz="1800" b="1" dirty="0" smtClean="0"/>
              <a:t>Comunicare </a:t>
            </a:r>
            <a:r>
              <a:rPr lang="ro-RO" sz="1800" b="1" dirty="0"/>
              <a:t>a Comisiei</a:t>
            </a:r>
            <a:r>
              <a:rPr lang="ro-RO" sz="1800" dirty="0"/>
              <a:t> către Parlamentul European, Consiliu, Comitetul Economic și Social European și Comitetul Regiunilor, privind o nouă agendă a UE pentru învățământul superior, COM (2017) 247 (30.05.2017)</a:t>
            </a:r>
          </a:p>
          <a:p>
            <a:pPr marL="0" indent="0">
              <a:buNone/>
            </a:pPr>
            <a:r>
              <a:rPr lang="ro-RO" sz="1800" dirty="0"/>
              <a:t>6. </a:t>
            </a:r>
            <a:r>
              <a:rPr lang="ro-RO" sz="1800" b="1" dirty="0" smtClean="0"/>
              <a:t>Comunicare </a:t>
            </a:r>
            <a:r>
              <a:rPr lang="ro-RO" sz="1800" b="1" dirty="0"/>
              <a:t>a Comisiei</a:t>
            </a:r>
            <a:r>
              <a:rPr lang="ro-RO" sz="1800" dirty="0"/>
              <a:t> către Parlamentul European, Consiliu, Comitetul Economic și Social European și Comitetul Regiunilor – Dezvoltarea școlilor și calitatea excelentă a predării pentru un început bun în viață, COM(2017)248 final (30.05.2017)</a:t>
            </a:r>
          </a:p>
          <a:p>
            <a:pPr marL="0" indent="0">
              <a:buNone/>
            </a:pPr>
            <a:r>
              <a:rPr lang="ro-RO" sz="1800" dirty="0"/>
              <a:t>7.  </a:t>
            </a:r>
            <a:r>
              <a:rPr lang="ro-RO" sz="1800" b="1" dirty="0" smtClean="0"/>
              <a:t>Decizia (UE) 2018/646 a Parlamentului European și a Consiliului din</a:t>
            </a:r>
            <a:r>
              <a:rPr lang="ro-RO" sz="1800" b="1" dirty="0"/>
              <a:t> 18 aprilie 2018</a:t>
            </a:r>
            <a:r>
              <a:rPr lang="ro-RO" sz="1800" dirty="0"/>
              <a:t> privind un cadru comun pentru furnizarea unor servicii mai bune pentru aptitudini și calificări (</a:t>
            </a:r>
            <a:r>
              <a:rPr lang="ro-RO" sz="1800" b="1" dirty="0"/>
              <a:t>Europass</a:t>
            </a:r>
            <a:r>
              <a:rPr lang="ro-RO" sz="1800" dirty="0"/>
              <a:t>) și de abrogare a Deciziei nr. 2241/2004/CE</a:t>
            </a:r>
          </a:p>
          <a:p>
            <a:pPr marL="0" indent="0">
              <a:buNone/>
            </a:pPr>
            <a:r>
              <a:rPr lang="ro-RO" sz="1800" dirty="0"/>
              <a:t>8. </a:t>
            </a:r>
            <a:r>
              <a:rPr lang="ro-RO" sz="1800" b="1" dirty="0" smtClean="0"/>
              <a:t>Propunere de Recomandare a Consiliului </a:t>
            </a:r>
            <a:r>
              <a:rPr lang="ro-RO" sz="1800" dirty="0" smtClean="0"/>
              <a:t>privind </a:t>
            </a:r>
            <a:r>
              <a:rPr lang="ro-RO" sz="1800" dirty="0"/>
              <a:t>promovarea recunoașterii reciproce automate a diplomelor de învățământ superior și a celor de absolvire a învățământului secundar superior, precum și a rezultatelor perioadelor de învățare petrecute în </a:t>
            </a:r>
            <a:r>
              <a:rPr lang="ro-RO" sz="1800" dirty="0" smtClean="0"/>
              <a:t>străinătate (22.05.2018)</a:t>
            </a:r>
            <a:endParaRPr lang="ro-RO" sz="1800" dirty="0"/>
          </a:p>
          <a:p>
            <a:pPr marL="0" indent="0">
              <a:buNone/>
            </a:pPr>
            <a:r>
              <a:rPr lang="ro-RO" sz="1800" dirty="0" smtClean="0"/>
              <a:t>9</a:t>
            </a:r>
            <a:r>
              <a:rPr lang="ro-RO" sz="1800" dirty="0"/>
              <a:t>.  </a:t>
            </a:r>
            <a:r>
              <a:rPr lang="ro-RO" sz="1800" b="1" dirty="0" smtClean="0"/>
              <a:t>Recomandarea Consiliului din</a:t>
            </a:r>
            <a:r>
              <a:rPr lang="ro-RO" sz="1800" b="1" dirty="0"/>
              <a:t> 22 mai 2018</a:t>
            </a:r>
            <a:r>
              <a:rPr lang="ro-RO" sz="1800" dirty="0"/>
              <a:t> privind competențele-cheie pentru învățarea pe tot parcursul vieții</a:t>
            </a:r>
          </a:p>
          <a:p>
            <a:endParaRPr lang="en-US" sz="1800" dirty="0"/>
          </a:p>
        </p:txBody>
      </p:sp>
      <p:sp>
        <p:nvSpPr>
          <p:cNvPr id="4" name="Title 1"/>
          <p:cNvSpPr>
            <a:spLocks noGrp="1"/>
          </p:cNvSpPr>
          <p:nvPr>
            <p:ph type="title"/>
          </p:nvPr>
        </p:nvSpPr>
        <p:spPr>
          <a:xfrm>
            <a:off x="1630615" y="219457"/>
            <a:ext cx="10018713" cy="859535"/>
          </a:xfrm>
        </p:spPr>
        <p:txBody>
          <a:bodyPr>
            <a:normAutofit/>
          </a:bodyPr>
          <a:lstStyle/>
          <a:p>
            <a:r>
              <a:rPr lang="en-US" sz="3600" b="1" dirty="0" err="1" smtClean="0"/>
              <a:t>Legislație</a:t>
            </a:r>
            <a:r>
              <a:rPr lang="en-US" sz="3600" b="1" dirty="0" smtClean="0"/>
              <a:t> </a:t>
            </a:r>
            <a:r>
              <a:rPr lang="en-US" sz="3600" b="1" dirty="0" err="1" smtClean="0"/>
              <a:t>europeană</a:t>
            </a:r>
            <a:r>
              <a:rPr lang="ro-RO" sz="3600" b="1" dirty="0" smtClean="0"/>
              <a:t> (cont.)</a:t>
            </a:r>
            <a:endParaRPr lang="en-US" sz="3600" dirty="0"/>
          </a:p>
        </p:txBody>
      </p:sp>
    </p:spTree>
    <p:extLst>
      <p:ext uri="{BB962C8B-B14F-4D97-AF65-F5344CB8AC3E}">
        <p14:creationId xmlns:p14="http://schemas.microsoft.com/office/powerpoint/2010/main" val="388603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28600"/>
            <a:ext cx="10018713" cy="1752599"/>
          </a:xfrm>
        </p:spPr>
        <p:txBody>
          <a:bodyPr/>
          <a:lstStyle/>
          <a:p>
            <a:r>
              <a:rPr lang="ro-RO" b="1" dirty="0" smtClean="0"/>
              <a:t>Definiții </a:t>
            </a:r>
            <a:endParaRPr lang="en-US" b="1" dirty="0"/>
          </a:p>
        </p:txBody>
      </p:sp>
      <p:sp>
        <p:nvSpPr>
          <p:cNvPr id="3" name="Content Placeholder 2"/>
          <p:cNvSpPr>
            <a:spLocks noGrp="1"/>
          </p:cNvSpPr>
          <p:nvPr>
            <p:ph idx="1"/>
          </p:nvPr>
        </p:nvSpPr>
        <p:spPr>
          <a:xfrm>
            <a:off x="1484311" y="2136647"/>
            <a:ext cx="10018713" cy="3832124"/>
          </a:xfrm>
        </p:spPr>
        <p:txBody>
          <a:bodyPr>
            <a:normAutofit fontScale="85000" lnSpcReduction="10000"/>
          </a:bodyPr>
          <a:lstStyle/>
          <a:p>
            <a:pPr algn="just"/>
            <a:r>
              <a:rPr lang="en-US" b="1" dirty="0"/>
              <a:t>„</a:t>
            </a:r>
            <a:r>
              <a:rPr lang="en-US" b="1" dirty="0" err="1"/>
              <a:t>calificare</a:t>
            </a:r>
            <a:r>
              <a:rPr lang="en-US" b="1" dirty="0"/>
              <a:t>” </a:t>
            </a:r>
            <a:r>
              <a:rPr lang="en-US" dirty="0" err="1"/>
              <a:t>înseamnă</a:t>
            </a:r>
            <a:r>
              <a:rPr lang="en-US" dirty="0"/>
              <a:t> un </a:t>
            </a:r>
            <a:r>
              <a:rPr lang="en-US" dirty="0" err="1"/>
              <a:t>rezultat</a:t>
            </a:r>
            <a:r>
              <a:rPr lang="en-US" dirty="0"/>
              <a:t> formal al </a:t>
            </a:r>
            <a:r>
              <a:rPr lang="en-US" dirty="0" err="1"/>
              <a:t>unui</a:t>
            </a:r>
            <a:r>
              <a:rPr lang="en-US" dirty="0"/>
              <a:t> </a:t>
            </a:r>
            <a:r>
              <a:rPr lang="en-US" dirty="0" err="1"/>
              <a:t>proces</a:t>
            </a:r>
            <a:r>
              <a:rPr lang="en-US" dirty="0"/>
              <a:t> de </a:t>
            </a:r>
            <a:r>
              <a:rPr lang="en-US" dirty="0" err="1"/>
              <a:t>evaluare</a:t>
            </a:r>
            <a:r>
              <a:rPr lang="en-US" dirty="0"/>
              <a:t> </a:t>
            </a:r>
            <a:r>
              <a:rPr lang="en-US" dirty="0" err="1"/>
              <a:t>și</a:t>
            </a:r>
            <a:r>
              <a:rPr lang="en-US" dirty="0"/>
              <a:t> </a:t>
            </a:r>
            <a:r>
              <a:rPr lang="en-US" dirty="0" err="1"/>
              <a:t>validare</a:t>
            </a:r>
            <a:r>
              <a:rPr lang="en-US" dirty="0"/>
              <a:t>, </a:t>
            </a:r>
            <a:r>
              <a:rPr lang="en-US" dirty="0" err="1"/>
              <a:t>obținut</a:t>
            </a:r>
            <a:r>
              <a:rPr lang="en-US" dirty="0"/>
              <a:t> </a:t>
            </a:r>
            <a:r>
              <a:rPr lang="en-US" dirty="0" err="1"/>
              <a:t>în</a:t>
            </a:r>
            <a:r>
              <a:rPr lang="en-US" dirty="0"/>
              <a:t> </a:t>
            </a:r>
            <a:r>
              <a:rPr lang="en-US" dirty="0" err="1"/>
              <a:t>momentul</a:t>
            </a:r>
            <a:r>
              <a:rPr lang="en-US" dirty="0"/>
              <a:t> </a:t>
            </a:r>
            <a:r>
              <a:rPr lang="en-US" dirty="0" err="1"/>
              <a:t>în</a:t>
            </a:r>
            <a:r>
              <a:rPr lang="en-US" dirty="0"/>
              <a:t> care o </a:t>
            </a:r>
            <a:r>
              <a:rPr lang="en-US" dirty="0" err="1"/>
              <a:t>autoritate</a:t>
            </a:r>
            <a:r>
              <a:rPr lang="en-US" dirty="0"/>
              <a:t> </a:t>
            </a:r>
            <a:r>
              <a:rPr lang="en-US" dirty="0" err="1"/>
              <a:t>competentă</a:t>
            </a:r>
            <a:r>
              <a:rPr lang="en-US" dirty="0"/>
              <a:t> </a:t>
            </a:r>
            <a:r>
              <a:rPr lang="en-US" dirty="0" err="1"/>
              <a:t>stabilește</a:t>
            </a:r>
            <a:r>
              <a:rPr lang="en-US" dirty="0"/>
              <a:t> </a:t>
            </a:r>
            <a:r>
              <a:rPr lang="en-US" dirty="0" err="1"/>
              <a:t>că</a:t>
            </a:r>
            <a:r>
              <a:rPr lang="en-US" dirty="0"/>
              <a:t> o </a:t>
            </a:r>
            <a:r>
              <a:rPr lang="en-US" dirty="0" err="1"/>
              <a:t>persoană</a:t>
            </a:r>
            <a:r>
              <a:rPr lang="en-US" dirty="0"/>
              <a:t> a </a:t>
            </a:r>
            <a:r>
              <a:rPr lang="en-US" dirty="0" err="1"/>
              <a:t>dobândit</a:t>
            </a:r>
            <a:r>
              <a:rPr lang="en-US" dirty="0"/>
              <a:t> </a:t>
            </a:r>
            <a:r>
              <a:rPr lang="en-US" dirty="0" err="1"/>
              <a:t>rezultate</a:t>
            </a:r>
            <a:r>
              <a:rPr lang="en-US" dirty="0"/>
              <a:t> ale </a:t>
            </a:r>
            <a:r>
              <a:rPr lang="en-US" dirty="0" err="1"/>
              <a:t>învățării</a:t>
            </a:r>
            <a:r>
              <a:rPr lang="en-US" dirty="0"/>
              <a:t> </a:t>
            </a:r>
            <a:r>
              <a:rPr lang="en-US" dirty="0" err="1"/>
              <a:t>corespunzătoare</a:t>
            </a:r>
            <a:r>
              <a:rPr lang="en-US" dirty="0"/>
              <a:t> </a:t>
            </a:r>
            <a:r>
              <a:rPr lang="en-US" dirty="0" err="1"/>
              <a:t>unor</a:t>
            </a:r>
            <a:r>
              <a:rPr lang="en-US" dirty="0"/>
              <a:t> </a:t>
            </a:r>
            <a:r>
              <a:rPr lang="en-US" dirty="0" err="1"/>
              <a:t>standarde</a:t>
            </a:r>
            <a:r>
              <a:rPr lang="en-US" dirty="0"/>
              <a:t> date; </a:t>
            </a:r>
            <a:endParaRPr lang="ro-RO" dirty="0" smtClean="0"/>
          </a:p>
          <a:p>
            <a:pPr marL="461963" indent="-234950" algn="just">
              <a:buFont typeface="Corbel" panose="020B0503020204020204" pitchFamily="34" charset="0"/>
              <a:buChar char="−"/>
            </a:pPr>
            <a:r>
              <a:rPr lang="en-US" i="1" dirty="0" err="1" smtClean="0"/>
              <a:t>Rezultat</a:t>
            </a:r>
            <a:r>
              <a:rPr lang="en-US" i="1" dirty="0" smtClean="0"/>
              <a:t> formal </a:t>
            </a:r>
            <a:r>
              <a:rPr lang="en-US" dirty="0" smtClean="0"/>
              <a:t>–</a:t>
            </a:r>
            <a:r>
              <a:rPr lang="ro-RO" dirty="0" smtClean="0"/>
              <a:t> </a:t>
            </a:r>
            <a:r>
              <a:rPr lang="en-US" dirty="0" err="1" smtClean="0"/>
              <a:t>diplom</a:t>
            </a:r>
            <a:r>
              <a:rPr lang="ro-RO" dirty="0" smtClean="0"/>
              <a:t>ă</a:t>
            </a:r>
            <a:r>
              <a:rPr lang="en-US" dirty="0" smtClean="0"/>
              <a:t>/</a:t>
            </a:r>
            <a:r>
              <a:rPr lang="ro-RO" dirty="0" smtClean="0"/>
              <a:t> </a:t>
            </a:r>
            <a:r>
              <a:rPr lang="en-US" dirty="0" smtClean="0"/>
              <a:t>certificate </a:t>
            </a:r>
            <a:r>
              <a:rPr lang="ro-RO" dirty="0" smtClean="0"/>
              <a:t>ș</a:t>
            </a:r>
            <a:r>
              <a:rPr lang="en-US" dirty="0" err="1" smtClean="0"/>
              <a:t>i</a:t>
            </a:r>
            <a:r>
              <a:rPr lang="en-US" dirty="0" smtClean="0"/>
              <a:t> </a:t>
            </a:r>
            <a:r>
              <a:rPr lang="en-US" dirty="0" err="1" smtClean="0"/>
              <a:t>suplimentul</a:t>
            </a:r>
            <a:r>
              <a:rPr lang="en-US" dirty="0" smtClean="0"/>
              <a:t> </a:t>
            </a:r>
            <a:r>
              <a:rPr lang="en-US" dirty="0" err="1" smtClean="0"/>
              <a:t>aferent</a:t>
            </a:r>
            <a:r>
              <a:rPr lang="en-US" dirty="0" smtClean="0"/>
              <a:t>,</a:t>
            </a:r>
            <a:r>
              <a:rPr lang="ro-RO" dirty="0" smtClean="0"/>
              <a:t> </a:t>
            </a:r>
            <a:r>
              <a:rPr lang="en-US" dirty="0" smtClean="0"/>
              <a:t>Europass</a:t>
            </a:r>
          </a:p>
          <a:p>
            <a:pPr marL="461963" indent="-234950" algn="just">
              <a:buFont typeface="Corbel" panose="020B0503020204020204" pitchFamily="34" charset="0"/>
              <a:buChar char="−"/>
            </a:pPr>
            <a:r>
              <a:rPr lang="en-US" i="1" dirty="0" err="1" smtClean="0"/>
              <a:t>Proces</a:t>
            </a:r>
            <a:r>
              <a:rPr lang="en-US" i="1" dirty="0" smtClean="0"/>
              <a:t> de </a:t>
            </a:r>
            <a:r>
              <a:rPr lang="en-US" i="1" dirty="0" err="1" smtClean="0"/>
              <a:t>evaluare</a:t>
            </a:r>
            <a:r>
              <a:rPr lang="en-US" i="1" dirty="0" smtClean="0"/>
              <a:t> </a:t>
            </a:r>
            <a:r>
              <a:rPr lang="ro-RO" i="1" dirty="0" smtClean="0"/>
              <a:t>ș</a:t>
            </a:r>
            <a:r>
              <a:rPr lang="en-US" i="1" dirty="0" err="1" smtClean="0"/>
              <a:t>i</a:t>
            </a:r>
            <a:r>
              <a:rPr lang="en-US" i="1" dirty="0" smtClean="0"/>
              <a:t> </a:t>
            </a:r>
            <a:r>
              <a:rPr lang="en-US" i="1" dirty="0" err="1" smtClean="0"/>
              <a:t>validare</a:t>
            </a:r>
            <a:r>
              <a:rPr lang="en-US" i="1" dirty="0" smtClean="0"/>
              <a:t> </a:t>
            </a:r>
            <a:r>
              <a:rPr lang="en-US" dirty="0" smtClean="0"/>
              <a:t>–</a:t>
            </a:r>
            <a:r>
              <a:rPr lang="ro-RO" dirty="0" smtClean="0"/>
              <a:t> </a:t>
            </a:r>
            <a:r>
              <a:rPr lang="en-US" dirty="0" err="1" smtClean="0"/>
              <a:t>examinarea</a:t>
            </a:r>
            <a:r>
              <a:rPr lang="en-US" dirty="0" smtClean="0"/>
              <a:t>,</a:t>
            </a:r>
            <a:r>
              <a:rPr lang="ro-RO" dirty="0" smtClean="0"/>
              <a:t> </a:t>
            </a:r>
            <a:r>
              <a:rPr lang="en-US" dirty="0" err="1" smtClean="0"/>
              <a:t>notarea</a:t>
            </a:r>
            <a:r>
              <a:rPr lang="en-US" dirty="0" smtClean="0"/>
              <a:t> </a:t>
            </a:r>
            <a:r>
              <a:rPr lang="ro-RO" dirty="0" smtClean="0"/>
              <a:t>ș</a:t>
            </a:r>
            <a:r>
              <a:rPr lang="en-US" dirty="0" err="1" smtClean="0"/>
              <a:t>i</a:t>
            </a:r>
            <a:r>
              <a:rPr lang="en-US" dirty="0" smtClean="0"/>
              <a:t> </a:t>
            </a:r>
            <a:r>
              <a:rPr lang="en-US" dirty="0" err="1" smtClean="0"/>
              <a:t>promovarea</a:t>
            </a:r>
            <a:r>
              <a:rPr lang="en-US" dirty="0" smtClean="0"/>
              <a:t> </a:t>
            </a:r>
          </a:p>
          <a:p>
            <a:pPr marL="461963" indent="-234950" algn="just">
              <a:buFont typeface="Corbel" panose="020B0503020204020204" pitchFamily="34" charset="0"/>
              <a:buChar char="−"/>
            </a:pPr>
            <a:r>
              <a:rPr lang="en-US" i="1" dirty="0" err="1" smtClean="0"/>
              <a:t>Autoritate</a:t>
            </a:r>
            <a:r>
              <a:rPr lang="en-US" i="1" dirty="0" smtClean="0"/>
              <a:t> competent</a:t>
            </a:r>
            <a:r>
              <a:rPr lang="ro-RO" i="1" dirty="0" smtClean="0"/>
              <a:t>ă</a:t>
            </a:r>
            <a:r>
              <a:rPr lang="en-US" i="1" dirty="0" smtClean="0"/>
              <a:t> </a:t>
            </a:r>
            <a:r>
              <a:rPr lang="en-US" dirty="0" smtClean="0"/>
              <a:t>–</a:t>
            </a:r>
            <a:r>
              <a:rPr lang="ro-RO" dirty="0" smtClean="0"/>
              <a:t> </a:t>
            </a:r>
            <a:r>
              <a:rPr lang="en-US" dirty="0" err="1" smtClean="0"/>
              <a:t>institu</a:t>
            </a:r>
            <a:r>
              <a:rPr lang="ro-RO" dirty="0" smtClean="0"/>
              <a:t>ț</a:t>
            </a:r>
            <a:r>
              <a:rPr lang="en-US" dirty="0" err="1" smtClean="0"/>
              <a:t>ie</a:t>
            </a:r>
            <a:r>
              <a:rPr lang="en-US" dirty="0" smtClean="0"/>
              <a:t> </a:t>
            </a:r>
            <a:r>
              <a:rPr lang="en-US" dirty="0" err="1" smtClean="0"/>
              <a:t>autorizat</a:t>
            </a:r>
            <a:r>
              <a:rPr lang="ro-RO" dirty="0" smtClean="0"/>
              <a:t>ă</a:t>
            </a:r>
            <a:r>
              <a:rPr lang="en-US" dirty="0" smtClean="0"/>
              <a:t>/</a:t>
            </a:r>
            <a:r>
              <a:rPr lang="ro-RO" dirty="0" smtClean="0"/>
              <a:t> </a:t>
            </a:r>
            <a:r>
              <a:rPr lang="en-US" dirty="0" err="1" smtClean="0"/>
              <a:t>acreditat</a:t>
            </a:r>
            <a:r>
              <a:rPr lang="ro-RO" dirty="0" smtClean="0"/>
              <a:t>ă</a:t>
            </a:r>
            <a:r>
              <a:rPr lang="en-US" dirty="0" smtClean="0"/>
              <a:t> </a:t>
            </a:r>
          </a:p>
          <a:p>
            <a:pPr marL="461963" indent="-234950" algn="just">
              <a:buFont typeface="Corbel" panose="020B0503020204020204" pitchFamily="34" charset="0"/>
              <a:buChar char="−"/>
            </a:pPr>
            <a:r>
              <a:rPr lang="en-US" i="1" dirty="0" err="1" smtClean="0"/>
              <a:t>Persoan</a:t>
            </a:r>
            <a:r>
              <a:rPr lang="ro-RO" i="1" dirty="0" smtClean="0"/>
              <a:t>ă</a:t>
            </a:r>
            <a:r>
              <a:rPr lang="en-US" dirty="0" smtClean="0"/>
              <a:t> –</a:t>
            </a:r>
            <a:r>
              <a:rPr lang="ro-RO" dirty="0" smtClean="0"/>
              <a:t> </a:t>
            </a:r>
            <a:r>
              <a:rPr lang="en-US" dirty="0" smtClean="0"/>
              <a:t>student </a:t>
            </a:r>
          </a:p>
          <a:p>
            <a:pPr marL="461963" indent="-234950" algn="just">
              <a:buFont typeface="Corbel" panose="020B0503020204020204" pitchFamily="34" charset="0"/>
              <a:buChar char="−"/>
            </a:pPr>
            <a:r>
              <a:rPr lang="en-US" i="1" dirty="0" err="1" smtClean="0"/>
              <a:t>Rezultate</a:t>
            </a:r>
            <a:r>
              <a:rPr lang="en-US" i="1" dirty="0" smtClean="0"/>
              <a:t> ale </a:t>
            </a:r>
            <a:r>
              <a:rPr lang="ro-RO" i="1" dirty="0" smtClean="0"/>
              <a:t>î</a:t>
            </a:r>
            <a:r>
              <a:rPr lang="en-US" i="1" dirty="0" err="1" smtClean="0"/>
              <a:t>nv</a:t>
            </a:r>
            <a:r>
              <a:rPr lang="ro-RO" i="1" dirty="0" err="1" smtClean="0"/>
              <a:t>ăță</a:t>
            </a:r>
            <a:r>
              <a:rPr lang="en-US" i="1" dirty="0" smtClean="0"/>
              <a:t>r</a:t>
            </a:r>
            <a:r>
              <a:rPr lang="ro-RO" i="1" dirty="0" smtClean="0"/>
              <a:t>i</a:t>
            </a:r>
            <a:r>
              <a:rPr lang="en-US" i="1" dirty="0" err="1" smtClean="0"/>
              <a:t>i</a:t>
            </a:r>
            <a:r>
              <a:rPr lang="en-US" i="1" dirty="0" smtClean="0"/>
              <a:t> </a:t>
            </a:r>
            <a:r>
              <a:rPr lang="en-US" dirty="0" smtClean="0"/>
              <a:t>–</a:t>
            </a:r>
            <a:r>
              <a:rPr lang="ro-RO" dirty="0" smtClean="0"/>
              <a:t> </a:t>
            </a:r>
            <a:r>
              <a:rPr lang="en-US" dirty="0" err="1" smtClean="0"/>
              <a:t>celula</a:t>
            </a:r>
            <a:r>
              <a:rPr lang="en-US" dirty="0" smtClean="0"/>
              <a:t> de </a:t>
            </a:r>
            <a:r>
              <a:rPr lang="en-US" dirty="0" err="1" smtClean="0"/>
              <a:t>recunoa</a:t>
            </a:r>
            <a:r>
              <a:rPr lang="ro-RO" dirty="0" smtClean="0"/>
              <a:t>ș</a:t>
            </a:r>
            <a:r>
              <a:rPr lang="en-US" dirty="0" err="1" smtClean="0"/>
              <a:t>tere</a:t>
            </a:r>
            <a:r>
              <a:rPr lang="en-US" dirty="0" smtClean="0"/>
              <a:t> a </a:t>
            </a:r>
            <a:r>
              <a:rPr lang="en-US" dirty="0" err="1" smtClean="0"/>
              <a:t>calific</a:t>
            </a:r>
            <a:r>
              <a:rPr lang="ro-RO" dirty="0" smtClean="0"/>
              <a:t>ă</a:t>
            </a:r>
            <a:r>
              <a:rPr lang="en-US" dirty="0" err="1" smtClean="0"/>
              <a:t>ri</a:t>
            </a:r>
            <a:r>
              <a:rPr lang="ro-RO" dirty="0" smtClean="0"/>
              <a:t>i </a:t>
            </a:r>
            <a:r>
              <a:rPr lang="en-US" dirty="0" smtClean="0"/>
              <a:t>(v</a:t>
            </a:r>
            <a:r>
              <a:rPr lang="ro-RO" dirty="0" smtClean="0"/>
              <a:t>.</a:t>
            </a:r>
            <a:r>
              <a:rPr lang="en-US" dirty="0" smtClean="0"/>
              <a:t> </a:t>
            </a:r>
            <a:r>
              <a:rPr lang="en-US" dirty="0" err="1" smtClean="0"/>
              <a:t>defini</a:t>
            </a:r>
            <a:r>
              <a:rPr lang="ro-RO" dirty="0" smtClean="0"/>
              <a:t>ț</a:t>
            </a:r>
            <a:r>
              <a:rPr lang="en-US" dirty="0" err="1" smtClean="0"/>
              <a:t>ia</a:t>
            </a:r>
            <a:r>
              <a:rPr lang="en-US" dirty="0" smtClean="0"/>
              <a:t>)</a:t>
            </a:r>
          </a:p>
          <a:p>
            <a:pPr marL="461963" indent="-234950" algn="just">
              <a:buFont typeface="Corbel" panose="020B0503020204020204" pitchFamily="34" charset="0"/>
              <a:buChar char="−"/>
            </a:pPr>
            <a:r>
              <a:rPr lang="en-US" i="1" dirty="0" err="1" smtClean="0"/>
              <a:t>Standarde</a:t>
            </a:r>
            <a:r>
              <a:rPr lang="en-US" i="1" dirty="0" smtClean="0"/>
              <a:t> date </a:t>
            </a:r>
            <a:r>
              <a:rPr lang="en-US" dirty="0" smtClean="0"/>
              <a:t>–</a:t>
            </a:r>
            <a:r>
              <a:rPr lang="ro-RO" dirty="0" smtClean="0"/>
              <a:t> </a:t>
            </a:r>
            <a:r>
              <a:rPr lang="en-US" dirty="0" err="1" smtClean="0"/>
              <a:t>programe</a:t>
            </a:r>
            <a:r>
              <a:rPr lang="en-US" dirty="0" smtClean="0"/>
              <a:t> de </a:t>
            </a:r>
            <a:r>
              <a:rPr lang="en-US" dirty="0" err="1" smtClean="0"/>
              <a:t>studii</a:t>
            </a:r>
            <a:r>
              <a:rPr lang="en-US" dirty="0" smtClean="0"/>
              <a:t>/</a:t>
            </a:r>
            <a:r>
              <a:rPr lang="ro-RO" dirty="0" smtClean="0"/>
              <a:t> </a:t>
            </a:r>
            <a:r>
              <a:rPr lang="en-US" dirty="0" smtClean="0"/>
              <a:t>standard de </a:t>
            </a:r>
            <a:r>
              <a:rPr lang="en-US" dirty="0" err="1" smtClean="0"/>
              <a:t>calificare</a:t>
            </a:r>
            <a:r>
              <a:rPr lang="ro-RO" dirty="0" smtClean="0"/>
              <a:t>, de</a:t>
            </a:r>
            <a:r>
              <a:rPr lang="en-US" dirty="0" smtClean="0"/>
              <a:t> </a:t>
            </a:r>
            <a:r>
              <a:rPr lang="en-US" dirty="0" err="1" smtClean="0"/>
              <a:t>educa</a:t>
            </a:r>
            <a:r>
              <a:rPr lang="ro-RO" dirty="0" smtClean="0"/>
              <a:t>ț</a:t>
            </a:r>
            <a:r>
              <a:rPr lang="en-US" dirty="0" err="1" smtClean="0"/>
              <a:t>ie</a:t>
            </a:r>
            <a:r>
              <a:rPr lang="en-US" dirty="0" smtClean="0"/>
              <a:t> </a:t>
            </a:r>
            <a:r>
              <a:rPr lang="ro-RO" dirty="0" err="1"/>
              <a:t>ș</a:t>
            </a:r>
            <a:r>
              <a:rPr lang="en-US" dirty="0" err="1" smtClean="0"/>
              <a:t>i</a:t>
            </a:r>
            <a:r>
              <a:rPr lang="en-US" dirty="0" smtClean="0"/>
              <a:t> </a:t>
            </a:r>
            <a:r>
              <a:rPr lang="en-US" dirty="0" err="1" smtClean="0"/>
              <a:t>formare</a:t>
            </a:r>
            <a:r>
              <a:rPr lang="en-US" dirty="0" smtClean="0"/>
              <a:t> </a:t>
            </a:r>
          </a:p>
          <a:p>
            <a:pPr marL="461963" indent="-234950" algn="just">
              <a:buFont typeface="Corbel" panose="020B0503020204020204" pitchFamily="34" charset="0"/>
              <a:buChar char="−"/>
            </a:pPr>
            <a:r>
              <a:rPr lang="ro-RO" i="1" dirty="0" smtClean="0"/>
              <a:t>Î</a:t>
            </a:r>
            <a:r>
              <a:rPr lang="en-US" i="1" dirty="0" err="1" smtClean="0"/>
              <a:t>nregistrarea</a:t>
            </a:r>
            <a:r>
              <a:rPr lang="en-US" i="1" dirty="0" smtClean="0"/>
              <a:t> </a:t>
            </a:r>
            <a:r>
              <a:rPr lang="en-US" i="1" dirty="0" err="1" smtClean="0"/>
              <a:t>lor</a:t>
            </a:r>
            <a:r>
              <a:rPr lang="en-US" i="1" dirty="0" smtClean="0"/>
              <a:t> -</a:t>
            </a:r>
            <a:r>
              <a:rPr lang="ro-RO" i="1" dirty="0" smtClean="0"/>
              <a:t> </a:t>
            </a:r>
            <a:r>
              <a:rPr lang="ro-RO" dirty="0" smtClean="0"/>
              <a:t>î</a:t>
            </a:r>
            <a:r>
              <a:rPr lang="en-US" dirty="0" smtClean="0"/>
              <a:t>n RNC/RNCIS</a:t>
            </a:r>
            <a:endParaRPr lang="en-US" dirty="0"/>
          </a:p>
        </p:txBody>
      </p:sp>
    </p:spTree>
    <p:extLst>
      <p:ext uri="{BB962C8B-B14F-4D97-AF65-F5344CB8AC3E}">
        <p14:creationId xmlns:p14="http://schemas.microsoft.com/office/powerpoint/2010/main" val="2733273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621" y="365760"/>
            <a:ext cx="10018713" cy="846117"/>
          </a:xfrm>
        </p:spPr>
        <p:txBody>
          <a:bodyPr/>
          <a:lstStyle/>
          <a:p>
            <a:r>
              <a:rPr lang="en-US" b="1" dirty="0" smtClean="0"/>
              <a:t>Ce </a:t>
            </a:r>
            <a:r>
              <a:rPr lang="en-US" b="1" dirty="0" err="1" smtClean="0"/>
              <a:t>vor</a:t>
            </a:r>
            <a:r>
              <a:rPr lang="en-US" b="1" dirty="0" smtClean="0"/>
              <a:t> </a:t>
            </a:r>
            <a:r>
              <a:rPr lang="en-US" b="1" dirty="0" err="1" smtClean="0"/>
              <a:t>tinerii</a:t>
            </a:r>
            <a:r>
              <a:rPr lang="ro-RO" b="1" dirty="0"/>
              <a:t>?</a:t>
            </a:r>
            <a:endParaRPr lang="en-US" b="1" dirty="0"/>
          </a:p>
        </p:txBody>
      </p:sp>
      <p:sp>
        <p:nvSpPr>
          <p:cNvPr id="3" name="Content Placeholder 2"/>
          <p:cNvSpPr>
            <a:spLocks noGrp="1"/>
          </p:cNvSpPr>
          <p:nvPr>
            <p:ph idx="1"/>
          </p:nvPr>
        </p:nvSpPr>
        <p:spPr>
          <a:xfrm>
            <a:off x="1694622" y="1392995"/>
            <a:ext cx="10018713" cy="5113538"/>
          </a:xfrm>
        </p:spPr>
        <p:txBody>
          <a:bodyPr>
            <a:normAutofit/>
          </a:bodyPr>
          <a:lstStyle/>
          <a:p>
            <a:pPr>
              <a:buFont typeface="Arial" panose="020B0604020202020204" pitchFamily="34" charset="0"/>
              <a:buChar char="•"/>
            </a:pPr>
            <a:r>
              <a:rPr lang="en-US" dirty="0" err="1" smtClean="0"/>
              <a:t>Prin</a:t>
            </a:r>
            <a:r>
              <a:rPr lang="en-US" dirty="0" smtClean="0"/>
              <a:t> </a:t>
            </a:r>
            <a:r>
              <a:rPr lang="en-US" dirty="0" err="1" smtClean="0"/>
              <a:t>tratatul</a:t>
            </a:r>
            <a:r>
              <a:rPr lang="en-US" dirty="0" smtClean="0"/>
              <a:t> de </a:t>
            </a:r>
            <a:r>
              <a:rPr lang="en-US" dirty="0" err="1" smtClean="0"/>
              <a:t>aderare</a:t>
            </a:r>
            <a:r>
              <a:rPr lang="en-US" dirty="0" smtClean="0"/>
              <a:t> se </a:t>
            </a:r>
            <a:r>
              <a:rPr lang="en-US" dirty="0" err="1" smtClean="0"/>
              <a:t>ob</a:t>
            </a:r>
            <a:r>
              <a:rPr lang="ro-RO" dirty="0" smtClean="0"/>
              <a:t>ț</a:t>
            </a:r>
            <a:r>
              <a:rPr lang="en-US" dirty="0" err="1" smtClean="0"/>
              <a:t>ine</a:t>
            </a:r>
            <a:r>
              <a:rPr lang="en-US" dirty="0" smtClean="0"/>
              <a:t>:</a:t>
            </a:r>
            <a:r>
              <a:rPr lang="ro-RO" dirty="0" smtClean="0"/>
              <a:t> </a:t>
            </a:r>
            <a:r>
              <a:rPr lang="en-US" dirty="0" err="1" smtClean="0"/>
              <a:t>liberul</a:t>
            </a:r>
            <a:r>
              <a:rPr lang="en-US" dirty="0" smtClean="0"/>
              <a:t> </a:t>
            </a:r>
            <a:r>
              <a:rPr lang="en-US" dirty="0" err="1" smtClean="0"/>
              <a:t>acces</a:t>
            </a:r>
            <a:r>
              <a:rPr lang="en-US" dirty="0" smtClean="0"/>
              <a:t> la </a:t>
            </a:r>
            <a:r>
              <a:rPr lang="ro-RO" dirty="0" smtClean="0"/>
              <a:t>m</a:t>
            </a:r>
            <a:r>
              <a:rPr lang="en-US" dirty="0" err="1" smtClean="0"/>
              <a:t>unc</a:t>
            </a:r>
            <a:r>
              <a:rPr lang="ro-RO" dirty="0" smtClean="0"/>
              <a:t>ă</a:t>
            </a:r>
            <a:r>
              <a:rPr lang="en-US" dirty="0" smtClean="0"/>
              <a:t> </a:t>
            </a:r>
            <a:r>
              <a:rPr lang="ro-RO" dirty="0" smtClean="0"/>
              <a:t>î</a:t>
            </a:r>
            <a:r>
              <a:rPr lang="en-US" dirty="0" smtClean="0"/>
              <a:t>n Europa </a:t>
            </a:r>
            <a:r>
              <a:rPr lang="en-US" dirty="0" err="1" smtClean="0"/>
              <a:t>prin</a:t>
            </a:r>
            <a:r>
              <a:rPr lang="en-US" dirty="0" smtClean="0"/>
              <a:t> </a:t>
            </a:r>
            <a:r>
              <a:rPr lang="en-US" dirty="0" err="1" smtClean="0"/>
              <a:t>adoptarea</a:t>
            </a:r>
            <a:r>
              <a:rPr lang="en-US" dirty="0" smtClean="0"/>
              <a:t> </a:t>
            </a:r>
            <a:r>
              <a:rPr lang="en-US" dirty="0" err="1" smtClean="0"/>
              <a:t>unuia</a:t>
            </a:r>
            <a:r>
              <a:rPr lang="en-US" dirty="0" smtClean="0"/>
              <a:t> din </a:t>
            </a:r>
            <a:r>
              <a:rPr lang="en-US" dirty="0" err="1" smtClean="0"/>
              <a:t>principi</a:t>
            </a:r>
            <a:r>
              <a:rPr lang="ro-RO" dirty="0" smtClean="0"/>
              <a:t>i</a:t>
            </a:r>
            <a:r>
              <a:rPr lang="en-US" dirty="0" smtClean="0"/>
              <a:t>le care </a:t>
            </a:r>
            <a:r>
              <a:rPr lang="en-US" dirty="0" err="1" smtClean="0"/>
              <a:t>stau</a:t>
            </a:r>
            <a:r>
              <a:rPr lang="en-US" dirty="0" smtClean="0"/>
              <a:t> la </a:t>
            </a:r>
            <a:r>
              <a:rPr lang="en-US" dirty="0" err="1" smtClean="0"/>
              <a:t>baza</a:t>
            </a:r>
            <a:r>
              <a:rPr lang="en-US" dirty="0" smtClean="0"/>
              <a:t> CE:</a:t>
            </a:r>
          </a:p>
          <a:p>
            <a:pPr lvl="1">
              <a:buFont typeface="Arial" panose="020B0604020202020204" pitchFamily="34" charset="0"/>
              <a:buChar char="•"/>
            </a:pPr>
            <a:r>
              <a:rPr lang="en-US" dirty="0" smtClean="0"/>
              <a:t>“liber</a:t>
            </a:r>
            <a:r>
              <a:rPr lang="ro-RO" dirty="0" smtClean="0"/>
              <a:t>u</a:t>
            </a:r>
            <a:r>
              <a:rPr lang="en-US" dirty="0" smtClean="0"/>
              <a:t>l </a:t>
            </a:r>
            <a:r>
              <a:rPr lang="en-US" dirty="0" err="1" smtClean="0"/>
              <a:t>acces</a:t>
            </a:r>
            <a:r>
              <a:rPr lang="en-US" dirty="0" smtClean="0"/>
              <a:t> </a:t>
            </a:r>
            <a:r>
              <a:rPr lang="en-US" dirty="0" err="1" smtClean="0"/>
              <a:t>pe</a:t>
            </a:r>
            <a:r>
              <a:rPr lang="en-US" dirty="0" smtClean="0"/>
              <a:t> pia</a:t>
            </a:r>
            <a:r>
              <a:rPr lang="ro-RO" dirty="0" smtClean="0"/>
              <a:t>ț</a:t>
            </a:r>
            <a:r>
              <a:rPr lang="en-US" dirty="0" smtClean="0"/>
              <a:t>a al </a:t>
            </a:r>
            <a:r>
              <a:rPr lang="en-US" dirty="0" err="1" smtClean="0"/>
              <a:t>bunurilor</a:t>
            </a:r>
            <a:r>
              <a:rPr lang="en-US" dirty="0" smtClean="0"/>
              <a:t> </a:t>
            </a:r>
            <a:r>
              <a:rPr lang="ro-RO" dirty="0" smtClean="0"/>
              <a:t>ș</a:t>
            </a:r>
            <a:r>
              <a:rPr lang="en-US" dirty="0" err="1" smtClean="0"/>
              <a:t>i</a:t>
            </a:r>
            <a:r>
              <a:rPr lang="en-US" dirty="0" smtClean="0"/>
              <a:t> </a:t>
            </a:r>
            <a:r>
              <a:rPr lang="en-US" dirty="0" err="1" smtClean="0"/>
              <a:t>serviciilor</a:t>
            </a:r>
            <a:r>
              <a:rPr lang="en-US" dirty="0" smtClean="0"/>
              <a:t>”,</a:t>
            </a:r>
            <a:r>
              <a:rPr lang="ro-RO" dirty="0" smtClean="0"/>
              <a:t> </a:t>
            </a:r>
            <a:r>
              <a:rPr lang="en-US" dirty="0" err="1" smtClean="0"/>
              <a:t>adic</a:t>
            </a:r>
            <a:r>
              <a:rPr lang="ro-RO" dirty="0" smtClean="0"/>
              <a:t>ă</a:t>
            </a:r>
            <a:r>
              <a:rPr lang="en-US" dirty="0" smtClean="0"/>
              <a:t> </a:t>
            </a:r>
            <a:r>
              <a:rPr lang="en-US" dirty="0" err="1" smtClean="0"/>
              <a:t>mobilitatea</a:t>
            </a:r>
            <a:r>
              <a:rPr lang="en-US" dirty="0" smtClean="0"/>
              <a:t> for</a:t>
            </a:r>
            <a:r>
              <a:rPr lang="ro-RO" dirty="0" smtClean="0"/>
              <a:t>ț</a:t>
            </a:r>
            <a:r>
              <a:rPr lang="en-US" dirty="0" err="1" smtClean="0"/>
              <a:t>ei</a:t>
            </a:r>
            <a:r>
              <a:rPr lang="en-US" dirty="0" smtClean="0"/>
              <a:t> de </a:t>
            </a:r>
            <a:r>
              <a:rPr lang="en-US" dirty="0" err="1" smtClean="0"/>
              <a:t>munc</a:t>
            </a:r>
            <a:r>
              <a:rPr lang="ro-RO" dirty="0" smtClean="0"/>
              <a:t>ă</a:t>
            </a:r>
            <a:r>
              <a:rPr lang="en-US" dirty="0" smtClean="0"/>
              <a:t>/</a:t>
            </a:r>
            <a:r>
              <a:rPr lang="ro-RO" dirty="0" smtClean="0"/>
              <a:t> </a:t>
            </a:r>
            <a:r>
              <a:rPr lang="en-US" dirty="0" err="1" smtClean="0"/>
              <a:t>absolven</a:t>
            </a:r>
            <a:r>
              <a:rPr lang="ro-RO" dirty="0" smtClean="0"/>
              <a:t>ț</a:t>
            </a:r>
            <a:r>
              <a:rPr lang="en-US" dirty="0" err="1" smtClean="0"/>
              <a:t>ilor</a:t>
            </a:r>
            <a:r>
              <a:rPr lang="en-US" dirty="0" smtClean="0"/>
              <a:t>.</a:t>
            </a:r>
          </a:p>
          <a:p>
            <a:pPr lvl="1">
              <a:buFont typeface="Arial" panose="020B0604020202020204" pitchFamily="34" charset="0"/>
              <a:buChar char="•"/>
            </a:pPr>
            <a:r>
              <a:rPr lang="en-US" dirty="0" err="1" smtClean="0"/>
              <a:t>Loc</a:t>
            </a:r>
            <a:r>
              <a:rPr lang="en-US" dirty="0" smtClean="0"/>
              <a:t> de </a:t>
            </a:r>
            <a:r>
              <a:rPr lang="en-US" dirty="0" err="1" smtClean="0"/>
              <a:t>munc</a:t>
            </a:r>
            <a:r>
              <a:rPr lang="ro-RO" dirty="0" smtClean="0"/>
              <a:t>ă</a:t>
            </a:r>
            <a:r>
              <a:rPr lang="en-US" dirty="0" smtClean="0"/>
              <a:t> =</a:t>
            </a:r>
            <a:r>
              <a:rPr lang="ro-RO" dirty="0" smtClean="0"/>
              <a:t> </a:t>
            </a:r>
            <a:r>
              <a:rPr lang="en-US" dirty="0" err="1" smtClean="0"/>
              <a:t>venituri</a:t>
            </a:r>
            <a:r>
              <a:rPr lang="en-US" dirty="0" smtClean="0"/>
              <a:t> care s</a:t>
            </a:r>
            <a:r>
              <a:rPr lang="ro-RO" dirty="0" smtClean="0"/>
              <a:t>ă</a:t>
            </a:r>
            <a:r>
              <a:rPr lang="en-US" dirty="0" smtClean="0"/>
              <a:t> </a:t>
            </a:r>
            <a:r>
              <a:rPr lang="en-US" dirty="0" err="1" smtClean="0"/>
              <a:t>satisfac</a:t>
            </a:r>
            <a:r>
              <a:rPr lang="ro-RO" dirty="0" smtClean="0"/>
              <a:t>ă</a:t>
            </a:r>
            <a:r>
              <a:rPr lang="en-US" dirty="0" smtClean="0"/>
              <a:t> </a:t>
            </a:r>
            <a:r>
              <a:rPr lang="en-US" dirty="0" err="1" smtClean="0"/>
              <a:t>cerin</a:t>
            </a:r>
            <a:r>
              <a:rPr lang="ro-RO" dirty="0"/>
              <a:t>ț</a:t>
            </a:r>
            <a:r>
              <a:rPr lang="en-US" dirty="0" err="1" smtClean="0"/>
              <a:t>ele</a:t>
            </a:r>
            <a:r>
              <a:rPr lang="en-US" dirty="0" smtClean="0"/>
              <a:t> </a:t>
            </a:r>
            <a:r>
              <a:rPr lang="en-US" dirty="0" err="1" smtClean="0"/>
              <a:t>sociale</a:t>
            </a:r>
            <a:r>
              <a:rPr lang="en-US" dirty="0" smtClean="0"/>
              <a:t> </a:t>
            </a:r>
            <a:r>
              <a:rPr lang="ro-RO" dirty="0" smtClean="0"/>
              <a:t>ș</a:t>
            </a:r>
            <a:r>
              <a:rPr lang="en-US" dirty="0" err="1" smtClean="0"/>
              <a:t>i</a:t>
            </a:r>
            <a:r>
              <a:rPr lang="en-US" dirty="0" smtClean="0"/>
              <a:t> </a:t>
            </a:r>
            <a:r>
              <a:rPr lang="en-US" dirty="0" err="1" smtClean="0"/>
              <a:t>profesionale</a:t>
            </a:r>
            <a:r>
              <a:rPr lang="en-US" dirty="0" smtClean="0"/>
              <a:t> ale </a:t>
            </a:r>
            <a:r>
              <a:rPr lang="en-US" dirty="0" err="1" smtClean="0"/>
              <a:t>individului</a:t>
            </a:r>
            <a:r>
              <a:rPr lang="en-US" dirty="0" smtClean="0"/>
              <a:t> </a:t>
            </a:r>
            <a:r>
              <a:rPr lang="en-US" dirty="0" err="1" smtClean="0"/>
              <a:t>dar</a:t>
            </a:r>
            <a:r>
              <a:rPr lang="en-US" dirty="0" smtClean="0"/>
              <a:t> </a:t>
            </a:r>
            <a:r>
              <a:rPr lang="ro-RO" dirty="0" smtClean="0"/>
              <a:t>ș</a:t>
            </a:r>
            <a:r>
              <a:rPr lang="en-US" dirty="0" err="1" smtClean="0"/>
              <a:t>i</a:t>
            </a:r>
            <a:r>
              <a:rPr lang="en-US" dirty="0" smtClean="0"/>
              <a:t> </a:t>
            </a:r>
            <a:r>
              <a:rPr lang="en-US" dirty="0" err="1" smtClean="0"/>
              <a:t>taxe</a:t>
            </a:r>
            <a:r>
              <a:rPr lang="en-US" dirty="0" smtClean="0"/>
              <a:t> care s</a:t>
            </a:r>
            <a:r>
              <a:rPr lang="ro-RO" dirty="0" smtClean="0"/>
              <a:t>ă</a:t>
            </a:r>
            <a:r>
              <a:rPr lang="en-US" dirty="0" smtClean="0"/>
              <a:t> </a:t>
            </a:r>
            <a:r>
              <a:rPr lang="en-US" dirty="0" err="1" smtClean="0"/>
              <a:t>acopere</a:t>
            </a:r>
            <a:r>
              <a:rPr lang="en-US" dirty="0" smtClean="0"/>
              <a:t> </a:t>
            </a:r>
            <a:r>
              <a:rPr lang="en-US" dirty="0" err="1" smtClean="0"/>
              <a:t>investi</a:t>
            </a:r>
            <a:r>
              <a:rPr lang="ro-RO" dirty="0" smtClean="0"/>
              <a:t>ț</a:t>
            </a:r>
            <a:r>
              <a:rPr lang="en-US" dirty="0" err="1" smtClean="0"/>
              <a:t>ia</a:t>
            </a:r>
            <a:r>
              <a:rPr lang="en-US" dirty="0" smtClean="0"/>
              <a:t> f</a:t>
            </a:r>
            <a:r>
              <a:rPr lang="ro-RO" dirty="0" smtClean="0"/>
              <a:t>ă</a:t>
            </a:r>
            <a:r>
              <a:rPr lang="en-US" dirty="0" smtClean="0"/>
              <a:t>cut</a:t>
            </a:r>
            <a:r>
              <a:rPr lang="ro-RO" dirty="0" smtClean="0"/>
              <a:t>ă</a:t>
            </a:r>
            <a:r>
              <a:rPr lang="en-US" dirty="0" smtClean="0"/>
              <a:t> de stat /UE.</a:t>
            </a:r>
          </a:p>
          <a:p>
            <a:pPr>
              <a:buFont typeface="Arial" panose="020B0604020202020204" pitchFamily="34" charset="0"/>
              <a:buChar char="•"/>
            </a:pPr>
            <a:r>
              <a:rPr lang="en-US" dirty="0" smtClean="0"/>
              <a:t>Ce ne </a:t>
            </a:r>
            <a:r>
              <a:rPr lang="en-US" dirty="0" err="1" smtClean="0"/>
              <a:t>dorim</a:t>
            </a:r>
            <a:r>
              <a:rPr lang="en-US" dirty="0" smtClean="0"/>
              <a:t> ca </a:t>
            </a:r>
            <a:r>
              <a:rPr lang="en-US" dirty="0" err="1" smtClean="0"/>
              <a:t>sistem</a:t>
            </a:r>
            <a:r>
              <a:rPr lang="en-US" dirty="0" smtClean="0"/>
              <a:t> de </a:t>
            </a:r>
            <a:r>
              <a:rPr lang="en-US" dirty="0" err="1" smtClean="0"/>
              <a:t>educa</a:t>
            </a:r>
            <a:r>
              <a:rPr lang="ro-RO" dirty="0" smtClean="0"/>
              <a:t>ț</a:t>
            </a:r>
            <a:r>
              <a:rPr lang="en-US" dirty="0" err="1" smtClean="0"/>
              <a:t>ie</a:t>
            </a:r>
            <a:r>
              <a:rPr lang="en-US" dirty="0" smtClean="0"/>
              <a:t> </a:t>
            </a:r>
            <a:r>
              <a:rPr lang="ro-RO" dirty="0" smtClean="0"/>
              <a:t>ș</a:t>
            </a:r>
            <a:r>
              <a:rPr lang="en-US" dirty="0" err="1" smtClean="0"/>
              <a:t>i</a:t>
            </a:r>
            <a:r>
              <a:rPr lang="en-US" dirty="0" smtClean="0"/>
              <a:t> f</a:t>
            </a:r>
            <a:r>
              <a:rPr lang="ro-RO" dirty="0" smtClean="0"/>
              <a:t>o</a:t>
            </a:r>
            <a:r>
              <a:rPr lang="en-US" dirty="0" err="1" smtClean="0"/>
              <a:t>rmare</a:t>
            </a:r>
            <a:r>
              <a:rPr lang="en-US" dirty="0" smtClean="0"/>
              <a:t> </a:t>
            </a:r>
            <a:r>
              <a:rPr lang="en-US" dirty="0" err="1" smtClean="0"/>
              <a:t>profesional</a:t>
            </a:r>
            <a:r>
              <a:rPr lang="ro-RO" dirty="0" smtClean="0"/>
              <a:t>ă</a:t>
            </a:r>
            <a:r>
              <a:rPr lang="en-US" dirty="0" smtClean="0"/>
              <a:t>:</a:t>
            </a:r>
            <a:r>
              <a:rPr lang="ro-RO" dirty="0" smtClean="0"/>
              <a:t> </a:t>
            </a:r>
            <a:r>
              <a:rPr lang="en-US" dirty="0" err="1" smtClean="0"/>
              <a:t>accesul</a:t>
            </a:r>
            <a:r>
              <a:rPr lang="en-US" dirty="0" smtClean="0"/>
              <a:t> la </a:t>
            </a:r>
            <a:r>
              <a:rPr lang="en-US" dirty="0" err="1" smtClean="0"/>
              <a:t>munc</a:t>
            </a:r>
            <a:r>
              <a:rPr lang="ro-RO" dirty="0" smtClean="0"/>
              <a:t>ă</a:t>
            </a:r>
            <a:r>
              <a:rPr lang="en-US" dirty="0" smtClean="0"/>
              <a:t> s</a:t>
            </a:r>
            <a:r>
              <a:rPr lang="ro-RO" dirty="0" smtClean="0"/>
              <a:t>ă</a:t>
            </a:r>
            <a:r>
              <a:rPr lang="en-US" dirty="0" smtClean="0"/>
              <a:t> fie conform </a:t>
            </a:r>
            <a:r>
              <a:rPr lang="en-US" dirty="0" err="1" smtClean="0"/>
              <a:t>calific</a:t>
            </a:r>
            <a:r>
              <a:rPr lang="ro-RO" dirty="0" smtClean="0"/>
              <a:t>ă</a:t>
            </a:r>
            <a:r>
              <a:rPr lang="en-US" dirty="0" smtClean="0"/>
              <a:t>r</a:t>
            </a:r>
            <a:r>
              <a:rPr lang="ro-RO" dirty="0" smtClean="0"/>
              <a:t>i</a:t>
            </a:r>
            <a:r>
              <a:rPr lang="en-US" dirty="0" err="1" smtClean="0"/>
              <a:t>i</a:t>
            </a:r>
            <a:r>
              <a:rPr lang="en-US" dirty="0" smtClean="0"/>
              <a:t> </a:t>
            </a:r>
            <a:r>
              <a:rPr lang="en-US" dirty="0" err="1" smtClean="0"/>
              <a:t>dob</a:t>
            </a:r>
            <a:r>
              <a:rPr lang="ro-RO" dirty="0" smtClean="0"/>
              <a:t>â</a:t>
            </a:r>
            <a:r>
              <a:rPr lang="en-US" dirty="0" err="1" smtClean="0"/>
              <a:t>ndite</a:t>
            </a:r>
            <a:r>
              <a:rPr lang="en-US" dirty="0" smtClean="0"/>
              <a:t> </a:t>
            </a:r>
            <a:r>
              <a:rPr lang="ro-RO" dirty="0" smtClean="0"/>
              <a:t>ș</a:t>
            </a:r>
            <a:r>
              <a:rPr lang="en-US" dirty="0" err="1" smtClean="0"/>
              <a:t>i</a:t>
            </a:r>
            <a:r>
              <a:rPr lang="en-US" dirty="0" smtClean="0"/>
              <a:t> </a:t>
            </a:r>
            <a:r>
              <a:rPr lang="en-US" dirty="0" err="1" smtClean="0"/>
              <a:t>fondurilor</a:t>
            </a:r>
            <a:r>
              <a:rPr lang="en-US" dirty="0" smtClean="0"/>
              <a:t> </a:t>
            </a:r>
            <a:r>
              <a:rPr lang="en-US" dirty="0" err="1" smtClean="0"/>
              <a:t>publice</a:t>
            </a:r>
            <a:r>
              <a:rPr lang="en-US" dirty="0" smtClean="0"/>
              <a:t> </a:t>
            </a:r>
            <a:r>
              <a:rPr lang="en-US" dirty="0" err="1" smtClean="0"/>
              <a:t>cheltuite</a:t>
            </a:r>
            <a:r>
              <a:rPr lang="en-US" dirty="0" smtClean="0"/>
              <a:t> </a:t>
            </a:r>
            <a:r>
              <a:rPr lang="en-US" dirty="0" err="1" smtClean="0"/>
              <a:t>eficient</a:t>
            </a:r>
            <a:r>
              <a:rPr lang="ro-RO" dirty="0" smtClean="0"/>
              <a:t>.</a:t>
            </a:r>
            <a:r>
              <a:rPr lang="en-US" dirty="0" smtClean="0"/>
              <a:t> </a:t>
            </a:r>
          </a:p>
          <a:p>
            <a:pPr>
              <a:buFont typeface="Arial" panose="020B0604020202020204" pitchFamily="34" charset="0"/>
              <a:buChar char="•"/>
            </a:pPr>
            <a:r>
              <a:rPr lang="en-US" dirty="0" smtClean="0"/>
              <a:t>Ce </a:t>
            </a:r>
            <a:r>
              <a:rPr lang="en-US" dirty="0" err="1" smtClean="0"/>
              <a:t>implic</a:t>
            </a:r>
            <a:r>
              <a:rPr lang="ro-RO" dirty="0" smtClean="0"/>
              <a:t>ă</a:t>
            </a:r>
            <a:r>
              <a:rPr lang="en-US" dirty="0" smtClean="0"/>
              <a:t> </a:t>
            </a:r>
            <a:r>
              <a:rPr lang="en-US" dirty="0" err="1" smtClean="0"/>
              <a:t>aceasta</a:t>
            </a:r>
            <a:r>
              <a:rPr lang="en-US" dirty="0" smtClean="0"/>
              <a:t>:</a:t>
            </a:r>
            <a:r>
              <a:rPr lang="ro-RO" dirty="0" smtClean="0"/>
              <a:t> </a:t>
            </a:r>
            <a:r>
              <a:rPr lang="en-US" b="1" dirty="0" err="1" smtClean="0"/>
              <a:t>recunoa</a:t>
            </a:r>
            <a:r>
              <a:rPr lang="ro-RO" b="1" dirty="0" smtClean="0"/>
              <a:t>ș</a:t>
            </a:r>
            <a:r>
              <a:rPr lang="en-US" b="1" dirty="0" err="1" smtClean="0"/>
              <a:t>terea</a:t>
            </a:r>
            <a:r>
              <a:rPr lang="en-US" b="1" dirty="0" smtClean="0"/>
              <a:t> </a:t>
            </a:r>
            <a:r>
              <a:rPr lang="en-US" dirty="0" err="1" smtClean="0"/>
              <a:t>calific</a:t>
            </a:r>
            <a:r>
              <a:rPr lang="ro-RO" dirty="0" smtClean="0"/>
              <a:t>ă</a:t>
            </a:r>
            <a:r>
              <a:rPr lang="en-US" dirty="0" err="1" smtClean="0"/>
              <a:t>rilor</a:t>
            </a:r>
            <a:r>
              <a:rPr lang="ro-RO" dirty="0" smtClean="0"/>
              <a:t> </a:t>
            </a:r>
            <a:r>
              <a:rPr lang="en-US" dirty="0" smtClean="0"/>
              <a:t>ca </a:t>
            </a:r>
            <a:r>
              <a:rPr lang="en-US" dirty="0" err="1" smtClean="0"/>
              <a:t>nivel</a:t>
            </a:r>
            <a:r>
              <a:rPr lang="en-US" dirty="0" smtClean="0"/>
              <a:t> </a:t>
            </a:r>
            <a:r>
              <a:rPr lang="ro-RO" dirty="0" smtClean="0"/>
              <a:t>ș</a:t>
            </a:r>
            <a:r>
              <a:rPr lang="en-US" dirty="0" err="1" smtClean="0"/>
              <a:t>i</a:t>
            </a:r>
            <a:r>
              <a:rPr lang="en-US" dirty="0" smtClean="0"/>
              <a:t> con</a:t>
            </a:r>
            <a:r>
              <a:rPr lang="ro-RO" dirty="0" smtClean="0"/>
              <a:t>ț</a:t>
            </a:r>
            <a:r>
              <a:rPr lang="en-US" dirty="0" err="1" smtClean="0"/>
              <a:t>inut</a:t>
            </a:r>
            <a:r>
              <a:rPr lang="en-US" dirty="0" smtClean="0"/>
              <a:t>,</a:t>
            </a:r>
            <a:r>
              <a:rPr lang="ro-RO" dirty="0" smtClean="0"/>
              <a:t> </a:t>
            </a:r>
            <a:r>
              <a:rPr lang="en-US" dirty="0" err="1" smtClean="0"/>
              <a:t>corelata</a:t>
            </a:r>
            <a:r>
              <a:rPr lang="en-US" dirty="0" smtClean="0"/>
              <a:t> cu </a:t>
            </a:r>
            <a:r>
              <a:rPr lang="en-US" dirty="0" err="1" smtClean="0"/>
              <a:t>transparen</a:t>
            </a:r>
            <a:r>
              <a:rPr lang="ro-RO" dirty="0" smtClean="0"/>
              <a:t>ț</a:t>
            </a:r>
            <a:r>
              <a:rPr lang="en-US" dirty="0" smtClean="0"/>
              <a:t>a </a:t>
            </a:r>
            <a:r>
              <a:rPr lang="en-US" dirty="0" err="1" smtClean="0"/>
              <a:t>acestora</a:t>
            </a:r>
            <a:r>
              <a:rPr lang="en-US" dirty="0" smtClean="0"/>
              <a:t> </a:t>
            </a:r>
            <a:r>
              <a:rPr lang="en-US" dirty="0" err="1" smtClean="0"/>
              <a:t>prin</a:t>
            </a:r>
            <a:r>
              <a:rPr lang="en-US" dirty="0" smtClean="0"/>
              <a:t> RNC /RNCIS.</a:t>
            </a:r>
          </a:p>
          <a:p>
            <a:pPr>
              <a:buFont typeface="Arial" panose="020B0604020202020204" pitchFamily="34" charset="0"/>
              <a:buChar char="•"/>
            </a:pPr>
            <a:r>
              <a:rPr lang="en-US" dirty="0" err="1" smtClean="0"/>
              <a:t>Suntem</a:t>
            </a:r>
            <a:r>
              <a:rPr lang="en-US" dirty="0" smtClean="0"/>
              <a:t> </a:t>
            </a:r>
            <a:r>
              <a:rPr lang="en-US" dirty="0" err="1" smtClean="0"/>
              <a:t>capabili</a:t>
            </a:r>
            <a:r>
              <a:rPr lang="en-US" dirty="0" smtClean="0"/>
              <a:t> s</a:t>
            </a:r>
            <a:r>
              <a:rPr lang="ro-RO" dirty="0" smtClean="0"/>
              <a:t>ă</a:t>
            </a:r>
            <a:r>
              <a:rPr lang="en-US" dirty="0" smtClean="0"/>
              <a:t> r</a:t>
            </a:r>
            <a:r>
              <a:rPr lang="ro-RO" dirty="0" smtClean="0"/>
              <a:t>ă</a:t>
            </a:r>
            <a:r>
              <a:rPr lang="en-US" dirty="0" err="1" smtClean="0"/>
              <a:t>spundem</a:t>
            </a:r>
            <a:r>
              <a:rPr lang="en-US" dirty="0" smtClean="0"/>
              <a:t> </a:t>
            </a:r>
            <a:r>
              <a:rPr lang="en-US" dirty="0" err="1" smtClean="0"/>
              <a:t>cerin</a:t>
            </a:r>
            <a:r>
              <a:rPr lang="ro-RO" dirty="0" smtClean="0"/>
              <a:t>ț</a:t>
            </a:r>
            <a:r>
              <a:rPr lang="en-US" dirty="0" err="1" smtClean="0"/>
              <a:t>elor</a:t>
            </a:r>
            <a:r>
              <a:rPr lang="en-US" dirty="0" smtClean="0"/>
              <a:t> </a:t>
            </a:r>
            <a:r>
              <a:rPr lang="en-US" dirty="0" err="1" smtClean="0"/>
              <a:t>tinerilor</a:t>
            </a:r>
            <a:r>
              <a:rPr lang="en-US" dirty="0" smtClean="0"/>
              <a:t>?</a:t>
            </a:r>
            <a:endParaRPr lang="en-US" dirty="0"/>
          </a:p>
        </p:txBody>
      </p:sp>
    </p:spTree>
    <p:extLst>
      <p:ext uri="{BB962C8B-B14F-4D97-AF65-F5344CB8AC3E}">
        <p14:creationId xmlns:p14="http://schemas.microsoft.com/office/powerpoint/2010/main" val="3960978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a:t>Definiții (cont)</a:t>
            </a:r>
            <a:endParaRPr lang="en-US" b="1" dirty="0"/>
          </a:p>
        </p:txBody>
      </p:sp>
      <p:sp>
        <p:nvSpPr>
          <p:cNvPr id="3" name="Content Placeholder 2"/>
          <p:cNvSpPr>
            <a:spLocks noGrp="1"/>
          </p:cNvSpPr>
          <p:nvPr>
            <p:ph idx="1"/>
          </p:nvPr>
        </p:nvSpPr>
        <p:spPr>
          <a:xfrm>
            <a:off x="1484310" y="2094271"/>
            <a:ext cx="10018713" cy="4267200"/>
          </a:xfrm>
        </p:spPr>
        <p:txBody>
          <a:bodyPr/>
          <a:lstStyle/>
          <a:p>
            <a:r>
              <a:rPr lang="en-US" b="1" dirty="0"/>
              <a:t>„</a:t>
            </a:r>
            <a:r>
              <a:rPr lang="en-US" b="1" dirty="0" err="1"/>
              <a:t>rezultatele</a:t>
            </a:r>
            <a:r>
              <a:rPr lang="en-US" b="1" dirty="0"/>
              <a:t> </a:t>
            </a:r>
            <a:r>
              <a:rPr lang="en-US" b="1" dirty="0" err="1"/>
              <a:t>învățării</a:t>
            </a:r>
            <a:r>
              <a:rPr lang="en-US" b="1" dirty="0"/>
              <a:t>” </a:t>
            </a:r>
            <a:r>
              <a:rPr lang="en-US" dirty="0" err="1"/>
              <a:t>înseamnă</a:t>
            </a:r>
            <a:r>
              <a:rPr lang="en-US" dirty="0"/>
              <a:t> </a:t>
            </a:r>
            <a:r>
              <a:rPr lang="en-US" dirty="0" err="1"/>
              <a:t>enunțuri</a:t>
            </a:r>
            <a:r>
              <a:rPr lang="en-US" dirty="0"/>
              <a:t> care se </a:t>
            </a:r>
            <a:r>
              <a:rPr lang="en-US" dirty="0" err="1"/>
              <a:t>referă</a:t>
            </a:r>
            <a:r>
              <a:rPr lang="en-US" dirty="0"/>
              <a:t> la </a:t>
            </a:r>
            <a:r>
              <a:rPr lang="en-US" dirty="0" err="1"/>
              <a:t>ceea</a:t>
            </a:r>
            <a:r>
              <a:rPr lang="en-US" dirty="0"/>
              <a:t> </a:t>
            </a:r>
            <a:r>
              <a:rPr lang="en-US" dirty="0" err="1"/>
              <a:t>ce</a:t>
            </a:r>
            <a:r>
              <a:rPr lang="en-US" dirty="0"/>
              <a:t> </a:t>
            </a:r>
            <a:r>
              <a:rPr lang="en-US" dirty="0" err="1"/>
              <a:t>cunoaște</a:t>
            </a:r>
            <a:r>
              <a:rPr lang="en-US" dirty="0"/>
              <a:t>, </a:t>
            </a:r>
            <a:r>
              <a:rPr lang="en-US" dirty="0" err="1"/>
              <a:t>înțelege</a:t>
            </a:r>
            <a:r>
              <a:rPr lang="en-US" dirty="0"/>
              <a:t> </a:t>
            </a:r>
            <a:r>
              <a:rPr lang="en-US" dirty="0" err="1"/>
              <a:t>și</a:t>
            </a:r>
            <a:r>
              <a:rPr lang="en-US" dirty="0"/>
              <a:t> </a:t>
            </a:r>
            <a:r>
              <a:rPr lang="en-US" dirty="0" err="1"/>
              <a:t>este</a:t>
            </a:r>
            <a:r>
              <a:rPr lang="en-US" dirty="0"/>
              <a:t> </a:t>
            </a:r>
            <a:r>
              <a:rPr lang="en-US" dirty="0" err="1"/>
              <a:t>capabil</a:t>
            </a:r>
            <a:r>
              <a:rPr lang="en-US" dirty="0"/>
              <a:t> </a:t>
            </a:r>
            <a:r>
              <a:rPr lang="en-US" dirty="0" err="1"/>
              <a:t>să</a:t>
            </a:r>
            <a:r>
              <a:rPr lang="en-US" dirty="0"/>
              <a:t> </a:t>
            </a:r>
            <a:r>
              <a:rPr lang="en-US" dirty="0" err="1"/>
              <a:t>facă</a:t>
            </a:r>
            <a:r>
              <a:rPr lang="en-US" dirty="0"/>
              <a:t> un </a:t>
            </a:r>
            <a:r>
              <a:rPr lang="en-US" dirty="0" err="1"/>
              <a:t>cursant</a:t>
            </a:r>
            <a:r>
              <a:rPr lang="en-US" dirty="0"/>
              <a:t> la </a:t>
            </a:r>
            <a:r>
              <a:rPr lang="en-US" dirty="0" err="1">
                <a:solidFill>
                  <a:srgbClr val="FF0000"/>
                </a:solidFill>
              </a:rPr>
              <a:t>terminarea</a:t>
            </a:r>
            <a:r>
              <a:rPr lang="en-US" dirty="0">
                <a:solidFill>
                  <a:srgbClr val="FF0000"/>
                </a:solidFill>
              </a:rPr>
              <a:t> </a:t>
            </a:r>
            <a:r>
              <a:rPr lang="en-US" dirty="0" err="1">
                <a:solidFill>
                  <a:srgbClr val="FF0000"/>
                </a:solidFill>
              </a:rPr>
              <a:t>unui</a:t>
            </a:r>
            <a:r>
              <a:rPr lang="en-US" dirty="0">
                <a:solidFill>
                  <a:srgbClr val="FF0000"/>
                </a:solidFill>
              </a:rPr>
              <a:t> </a:t>
            </a:r>
            <a:r>
              <a:rPr lang="en-US" dirty="0" err="1">
                <a:solidFill>
                  <a:srgbClr val="FF0000"/>
                </a:solidFill>
              </a:rPr>
              <a:t>proces</a:t>
            </a:r>
            <a:r>
              <a:rPr lang="en-US" dirty="0">
                <a:solidFill>
                  <a:srgbClr val="FF0000"/>
                </a:solidFill>
              </a:rPr>
              <a:t> de </a:t>
            </a:r>
            <a:r>
              <a:rPr lang="en-US" dirty="0" err="1">
                <a:solidFill>
                  <a:srgbClr val="FF0000"/>
                </a:solidFill>
              </a:rPr>
              <a:t>învățare</a:t>
            </a:r>
            <a:r>
              <a:rPr lang="en-US" dirty="0">
                <a:solidFill>
                  <a:srgbClr val="FF0000"/>
                </a:solidFill>
              </a:rPr>
              <a:t> </a:t>
            </a:r>
            <a:r>
              <a:rPr lang="en-US" dirty="0" err="1"/>
              <a:t>și</a:t>
            </a:r>
            <a:r>
              <a:rPr lang="en-US" dirty="0"/>
              <a:t> care </a:t>
            </a:r>
            <a:r>
              <a:rPr lang="en-US" dirty="0" err="1"/>
              <a:t>sunt</a:t>
            </a:r>
            <a:r>
              <a:rPr lang="en-US" dirty="0"/>
              <a:t> definite sub </a:t>
            </a:r>
            <a:r>
              <a:rPr lang="en-US" dirty="0" err="1"/>
              <a:t>formă</a:t>
            </a:r>
            <a:r>
              <a:rPr lang="en-US" dirty="0"/>
              <a:t> de </a:t>
            </a:r>
            <a:r>
              <a:rPr lang="en-US" i="1" dirty="0" err="1"/>
              <a:t>cunoștințe</a:t>
            </a:r>
            <a:r>
              <a:rPr lang="en-US" i="1" dirty="0"/>
              <a:t>, </a:t>
            </a:r>
            <a:r>
              <a:rPr lang="en-US" i="1" dirty="0" err="1"/>
              <a:t>aptitudini</a:t>
            </a:r>
            <a:r>
              <a:rPr lang="en-US" i="1" dirty="0"/>
              <a:t>, </a:t>
            </a:r>
            <a:r>
              <a:rPr lang="en-US" i="1" dirty="0" err="1"/>
              <a:t>responsabilitate</a:t>
            </a:r>
            <a:r>
              <a:rPr lang="en-US" i="1" dirty="0"/>
              <a:t> </a:t>
            </a:r>
            <a:r>
              <a:rPr lang="en-US" i="1" dirty="0" err="1"/>
              <a:t>și</a:t>
            </a:r>
            <a:r>
              <a:rPr lang="en-US" i="1" dirty="0"/>
              <a:t> </a:t>
            </a:r>
            <a:r>
              <a:rPr lang="en-US" i="1" dirty="0" err="1"/>
              <a:t>autonomie</a:t>
            </a:r>
            <a:r>
              <a:rPr lang="en-US" i="1" dirty="0"/>
              <a:t>; </a:t>
            </a:r>
            <a:endParaRPr lang="en-US" i="1" dirty="0" smtClean="0"/>
          </a:p>
          <a:p>
            <a:pPr lvl="1"/>
            <a:r>
              <a:rPr lang="en-US" dirty="0" smtClean="0"/>
              <a:t>Se </a:t>
            </a:r>
            <a:r>
              <a:rPr lang="en-US" dirty="0" err="1" smtClean="0"/>
              <a:t>stabilesc</a:t>
            </a:r>
            <a:r>
              <a:rPr lang="en-US" dirty="0" smtClean="0"/>
              <a:t> </a:t>
            </a:r>
            <a:r>
              <a:rPr lang="ro-RO" dirty="0" smtClean="0"/>
              <a:t>î</a:t>
            </a:r>
            <a:r>
              <a:rPr lang="en-US" dirty="0" smtClean="0"/>
              <a:t>n </a:t>
            </a:r>
            <a:r>
              <a:rPr lang="en-US" dirty="0" err="1" smtClean="0"/>
              <a:t>echipe</a:t>
            </a:r>
            <a:r>
              <a:rPr lang="en-US" dirty="0" smtClean="0"/>
              <a:t> </a:t>
            </a:r>
            <a:r>
              <a:rPr lang="en-US" dirty="0" err="1" smtClean="0"/>
              <a:t>comune</a:t>
            </a:r>
            <a:r>
              <a:rPr lang="en-US" dirty="0" smtClean="0"/>
              <a:t>:</a:t>
            </a:r>
            <a:r>
              <a:rPr lang="ro-RO" dirty="0" smtClean="0"/>
              <a:t> </a:t>
            </a:r>
            <a:r>
              <a:rPr lang="en-US" dirty="0" smtClean="0"/>
              <a:t>pia</a:t>
            </a:r>
            <a:r>
              <a:rPr lang="ro-RO" dirty="0" smtClean="0"/>
              <a:t>ț</a:t>
            </a:r>
            <a:r>
              <a:rPr lang="en-US" dirty="0" smtClean="0"/>
              <a:t>a </a:t>
            </a:r>
            <a:r>
              <a:rPr lang="en-US" dirty="0" err="1" smtClean="0"/>
              <a:t>muncii</a:t>
            </a:r>
            <a:r>
              <a:rPr lang="ro-RO" dirty="0" smtClean="0"/>
              <a:t> </a:t>
            </a:r>
            <a:r>
              <a:rPr lang="en-US" dirty="0" smtClean="0"/>
              <a:t>–</a:t>
            </a:r>
            <a:r>
              <a:rPr lang="ro-RO" dirty="0" smtClean="0"/>
              <a:t> </a:t>
            </a:r>
            <a:r>
              <a:rPr lang="en-US" dirty="0" err="1" smtClean="0"/>
              <a:t>educa</a:t>
            </a:r>
            <a:r>
              <a:rPr lang="ro-RO" dirty="0" smtClean="0"/>
              <a:t>ț</a:t>
            </a:r>
            <a:r>
              <a:rPr lang="en-US" dirty="0" err="1" smtClean="0"/>
              <a:t>ie</a:t>
            </a:r>
            <a:endParaRPr lang="ro-RO" dirty="0" smtClean="0"/>
          </a:p>
          <a:p>
            <a:r>
              <a:rPr lang="en-US" dirty="0"/>
              <a:t>„</a:t>
            </a:r>
            <a:r>
              <a:rPr lang="en-US" b="1" dirty="0" err="1"/>
              <a:t>competență</a:t>
            </a:r>
            <a:r>
              <a:rPr lang="en-US" dirty="0"/>
              <a:t>” </a:t>
            </a:r>
            <a:r>
              <a:rPr lang="en-US" dirty="0" err="1"/>
              <a:t>înseamnă</a:t>
            </a:r>
            <a:r>
              <a:rPr lang="en-US" dirty="0"/>
              <a:t> </a:t>
            </a:r>
            <a:r>
              <a:rPr lang="en-US" dirty="0" err="1"/>
              <a:t>capacitatea</a:t>
            </a:r>
            <a:r>
              <a:rPr lang="en-US" dirty="0"/>
              <a:t> </a:t>
            </a:r>
            <a:r>
              <a:rPr lang="en-US" dirty="0" err="1"/>
              <a:t>dovedită</a:t>
            </a:r>
            <a:r>
              <a:rPr lang="en-US" dirty="0"/>
              <a:t> de a </a:t>
            </a:r>
            <a:r>
              <a:rPr lang="en-US" dirty="0" err="1"/>
              <a:t>utiliza</a:t>
            </a:r>
            <a:r>
              <a:rPr lang="en-US" dirty="0"/>
              <a:t> </a:t>
            </a:r>
            <a:r>
              <a:rPr lang="en-US" dirty="0" err="1"/>
              <a:t>cunoștințe</a:t>
            </a:r>
            <a:r>
              <a:rPr lang="en-US" dirty="0"/>
              <a:t>, </a:t>
            </a:r>
            <a:r>
              <a:rPr lang="en-US" dirty="0" err="1"/>
              <a:t>aptitudini</a:t>
            </a:r>
            <a:r>
              <a:rPr lang="en-US" dirty="0"/>
              <a:t> </a:t>
            </a:r>
            <a:r>
              <a:rPr lang="en-US" dirty="0" err="1"/>
              <a:t>și</a:t>
            </a:r>
            <a:r>
              <a:rPr lang="en-US" dirty="0"/>
              <a:t> </a:t>
            </a:r>
            <a:r>
              <a:rPr lang="en-US" dirty="0" err="1"/>
              <a:t>abilități</a:t>
            </a:r>
            <a:r>
              <a:rPr lang="en-US" dirty="0"/>
              <a:t> </a:t>
            </a:r>
            <a:r>
              <a:rPr lang="en-US" dirty="0" err="1"/>
              <a:t>personale</a:t>
            </a:r>
            <a:r>
              <a:rPr lang="en-US" dirty="0"/>
              <a:t>, </a:t>
            </a:r>
            <a:r>
              <a:rPr lang="en-US" dirty="0" err="1"/>
              <a:t>sociale</a:t>
            </a:r>
            <a:r>
              <a:rPr lang="en-US" dirty="0"/>
              <a:t> </a:t>
            </a:r>
            <a:r>
              <a:rPr lang="en-US" dirty="0" err="1"/>
              <a:t>și</a:t>
            </a:r>
            <a:r>
              <a:rPr lang="en-US" dirty="0"/>
              <a:t>/</a:t>
            </a:r>
            <a:r>
              <a:rPr lang="en-US" dirty="0" err="1"/>
              <a:t>sau</a:t>
            </a:r>
            <a:r>
              <a:rPr lang="en-US" dirty="0"/>
              <a:t> </a:t>
            </a:r>
            <a:r>
              <a:rPr lang="en-US" dirty="0" err="1"/>
              <a:t>metodologice</a:t>
            </a:r>
            <a:r>
              <a:rPr lang="en-US" dirty="0"/>
              <a:t> </a:t>
            </a:r>
            <a:r>
              <a:rPr lang="en-US" dirty="0" err="1"/>
              <a:t>în</a:t>
            </a:r>
            <a:r>
              <a:rPr lang="en-US" dirty="0"/>
              <a:t> </a:t>
            </a:r>
            <a:r>
              <a:rPr lang="en-US" b="1" dirty="0" err="1"/>
              <a:t>situații</a:t>
            </a:r>
            <a:r>
              <a:rPr lang="en-US" b="1" dirty="0"/>
              <a:t> de </a:t>
            </a:r>
            <a:r>
              <a:rPr lang="en-US" b="1" dirty="0" err="1"/>
              <a:t>muncă</a:t>
            </a:r>
            <a:r>
              <a:rPr lang="en-US" b="1" dirty="0"/>
              <a:t> </a:t>
            </a:r>
            <a:r>
              <a:rPr lang="en-US" b="1" dirty="0" err="1"/>
              <a:t>sau</a:t>
            </a:r>
            <a:r>
              <a:rPr lang="en-US" b="1" dirty="0"/>
              <a:t> de </a:t>
            </a:r>
            <a:r>
              <a:rPr lang="en-US" b="1" dirty="0" err="1"/>
              <a:t>studiu</a:t>
            </a:r>
            <a:r>
              <a:rPr lang="en-US" b="1" dirty="0"/>
              <a:t> </a:t>
            </a:r>
            <a:r>
              <a:rPr lang="en-US" dirty="0" err="1"/>
              <a:t>și</a:t>
            </a:r>
            <a:r>
              <a:rPr lang="en-US" dirty="0"/>
              <a:t> </a:t>
            </a:r>
            <a:r>
              <a:rPr lang="en-US" dirty="0" err="1"/>
              <a:t>pentru</a:t>
            </a:r>
            <a:r>
              <a:rPr lang="en-US" dirty="0"/>
              <a:t> dezvoltarea </a:t>
            </a:r>
            <a:r>
              <a:rPr lang="en-US" dirty="0" err="1"/>
              <a:t>profesională</a:t>
            </a:r>
            <a:r>
              <a:rPr lang="en-US" dirty="0"/>
              <a:t> </a:t>
            </a:r>
            <a:r>
              <a:rPr lang="en-US" dirty="0" err="1"/>
              <a:t>și</a:t>
            </a:r>
            <a:r>
              <a:rPr lang="en-US" dirty="0"/>
              <a:t> </a:t>
            </a:r>
            <a:r>
              <a:rPr lang="en-US" dirty="0" err="1"/>
              <a:t>personală</a:t>
            </a:r>
            <a:r>
              <a:rPr lang="en-US" dirty="0"/>
              <a:t>; </a:t>
            </a:r>
          </a:p>
        </p:txBody>
      </p:sp>
    </p:spTree>
    <p:extLst>
      <p:ext uri="{BB962C8B-B14F-4D97-AF65-F5344CB8AC3E}">
        <p14:creationId xmlns:p14="http://schemas.microsoft.com/office/powerpoint/2010/main" val="2839053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599" y="235598"/>
            <a:ext cx="10018713" cy="1752599"/>
          </a:xfrm>
        </p:spPr>
        <p:txBody>
          <a:bodyPr/>
          <a:lstStyle/>
          <a:p>
            <a:r>
              <a:rPr lang="ro-RO" b="1" dirty="0" smtClean="0"/>
              <a:t>Definiții </a:t>
            </a:r>
            <a:r>
              <a:rPr lang="ro-RO" b="1" dirty="0"/>
              <a:t>(cont)</a:t>
            </a:r>
            <a:endParaRPr lang="en-US" b="1" dirty="0"/>
          </a:p>
        </p:txBody>
      </p:sp>
      <p:sp>
        <p:nvSpPr>
          <p:cNvPr id="3" name="Content Placeholder 2"/>
          <p:cNvSpPr>
            <a:spLocks noGrp="1"/>
          </p:cNvSpPr>
          <p:nvPr>
            <p:ph idx="1"/>
          </p:nvPr>
        </p:nvSpPr>
        <p:spPr>
          <a:xfrm>
            <a:off x="1721702" y="1563625"/>
            <a:ext cx="10018713" cy="4957244"/>
          </a:xfrm>
        </p:spPr>
        <p:txBody>
          <a:bodyPr>
            <a:normAutofit lnSpcReduction="10000"/>
          </a:bodyPr>
          <a:lstStyle/>
          <a:p>
            <a:r>
              <a:rPr lang="en-US" b="1" dirty="0"/>
              <a:t>„</a:t>
            </a:r>
            <a:r>
              <a:rPr lang="en-US" b="1" dirty="0" err="1"/>
              <a:t>sistem</a:t>
            </a:r>
            <a:r>
              <a:rPr lang="en-US" b="1" dirty="0"/>
              <a:t> </a:t>
            </a:r>
            <a:r>
              <a:rPr lang="en-US" b="1" dirty="0" err="1"/>
              <a:t>național</a:t>
            </a:r>
            <a:r>
              <a:rPr lang="en-US" b="1" dirty="0"/>
              <a:t> al </a:t>
            </a:r>
            <a:r>
              <a:rPr lang="en-US" b="1" dirty="0" err="1"/>
              <a:t>calificărilor</a:t>
            </a:r>
            <a:r>
              <a:rPr lang="en-US" b="1" dirty="0"/>
              <a:t>” </a:t>
            </a:r>
            <a:r>
              <a:rPr lang="en-US" dirty="0" err="1"/>
              <a:t>înseamnă</a:t>
            </a:r>
            <a:r>
              <a:rPr lang="en-US" dirty="0"/>
              <a:t> </a:t>
            </a:r>
            <a:r>
              <a:rPr lang="en-US" dirty="0" err="1"/>
              <a:t>toate</a:t>
            </a:r>
            <a:r>
              <a:rPr lang="en-US" dirty="0"/>
              <a:t> </a:t>
            </a:r>
            <a:r>
              <a:rPr lang="en-US" dirty="0" err="1"/>
              <a:t>aspectele</a:t>
            </a:r>
            <a:r>
              <a:rPr lang="en-US" dirty="0"/>
              <a:t> </a:t>
            </a:r>
            <a:r>
              <a:rPr lang="en-US" dirty="0" err="1"/>
              <a:t>activității</a:t>
            </a:r>
            <a:r>
              <a:rPr lang="en-US" dirty="0"/>
              <a:t> </a:t>
            </a:r>
            <a:r>
              <a:rPr lang="en-US" dirty="0" err="1"/>
              <a:t>unui</a:t>
            </a:r>
            <a:r>
              <a:rPr lang="en-US" dirty="0"/>
              <a:t> stat </a:t>
            </a:r>
            <a:r>
              <a:rPr lang="en-US" dirty="0" err="1"/>
              <a:t>membru</a:t>
            </a:r>
            <a:r>
              <a:rPr lang="en-US" dirty="0"/>
              <a:t> legate de </a:t>
            </a:r>
            <a:r>
              <a:rPr lang="en-US" dirty="0" err="1"/>
              <a:t>recunoașterea</a:t>
            </a:r>
            <a:r>
              <a:rPr lang="en-US" dirty="0"/>
              <a:t> </a:t>
            </a:r>
            <a:r>
              <a:rPr lang="en-US" dirty="0" err="1"/>
              <a:t>învățării</a:t>
            </a:r>
            <a:r>
              <a:rPr lang="en-US" dirty="0"/>
              <a:t> </a:t>
            </a:r>
            <a:r>
              <a:rPr lang="en-US" dirty="0" err="1"/>
              <a:t>și</a:t>
            </a:r>
            <a:r>
              <a:rPr lang="en-US" dirty="0"/>
              <a:t> a </a:t>
            </a:r>
            <a:r>
              <a:rPr lang="en-US" dirty="0" err="1"/>
              <a:t>altor</a:t>
            </a:r>
            <a:r>
              <a:rPr lang="en-US" dirty="0"/>
              <a:t> </a:t>
            </a:r>
            <a:r>
              <a:rPr lang="en-US" dirty="0" err="1"/>
              <a:t>mecanisme</a:t>
            </a:r>
            <a:r>
              <a:rPr lang="en-US" dirty="0"/>
              <a:t> care </a:t>
            </a:r>
            <a:r>
              <a:rPr lang="en-US" dirty="0" err="1"/>
              <a:t>asigură</a:t>
            </a:r>
            <a:r>
              <a:rPr lang="en-US" dirty="0"/>
              <a:t> </a:t>
            </a:r>
            <a:r>
              <a:rPr lang="en-US" dirty="0" err="1"/>
              <a:t>legătura</a:t>
            </a:r>
            <a:r>
              <a:rPr lang="en-US" dirty="0"/>
              <a:t> </a:t>
            </a:r>
            <a:r>
              <a:rPr lang="en-US" dirty="0" err="1"/>
              <a:t>educației</a:t>
            </a:r>
            <a:r>
              <a:rPr lang="en-US" dirty="0"/>
              <a:t> </a:t>
            </a:r>
            <a:r>
              <a:rPr lang="en-US" dirty="0" err="1"/>
              <a:t>și</a:t>
            </a:r>
            <a:r>
              <a:rPr lang="en-US" dirty="0"/>
              <a:t> a </a:t>
            </a:r>
            <a:r>
              <a:rPr lang="en-US" dirty="0" err="1"/>
              <a:t>formării</a:t>
            </a:r>
            <a:r>
              <a:rPr lang="en-US" dirty="0"/>
              <a:t> cu </a:t>
            </a:r>
            <a:r>
              <a:rPr lang="en-US" dirty="0" err="1"/>
              <a:t>piața</a:t>
            </a:r>
            <a:r>
              <a:rPr lang="en-US" dirty="0"/>
              <a:t> </a:t>
            </a:r>
            <a:r>
              <a:rPr lang="en-US" dirty="0" err="1"/>
              <a:t>muncii</a:t>
            </a:r>
            <a:r>
              <a:rPr lang="en-US" dirty="0"/>
              <a:t> </a:t>
            </a:r>
            <a:r>
              <a:rPr lang="en-US" dirty="0" err="1"/>
              <a:t>și</a:t>
            </a:r>
            <a:r>
              <a:rPr lang="en-US" dirty="0"/>
              <a:t> cu </a:t>
            </a:r>
            <a:r>
              <a:rPr lang="en-US" dirty="0" err="1"/>
              <a:t>societatea</a:t>
            </a:r>
            <a:r>
              <a:rPr lang="en-US" dirty="0"/>
              <a:t> </a:t>
            </a:r>
            <a:r>
              <a:rPr lang="en-US" dirty="0" err="1"/>
              <a:t>civilă</a:t>
            </a:r>
            <a:r>
              <a:rPr lang="en-US" dirty="0"/>
              <a:t>. </a:t>
            </a:r>
            <a:r>
              <a:rPr lang="en-US" dirty="0" err="1"/>
              <a:t>Acesta</a:t>
            </a:r>
            <a:r>
              <a:rPr lang="en-US" dirty="0"/>
              <a:t> include dezvoltarea </a:t>
            </a:r>
            <a:r>
              <a:rPr lang="en-US" dirty="0" err="1"/>
              <a:t>și</a:t>
            </a:r>
            <a:r>
              <a:rPr lang="en-US" dirty="0"/>
              <a:t> </a:t>
            </a:r>
            <a:r>
              <a:rPr lang="en-US" dirty="0" err="1"/>
              <a:t>punerea</a:t>
            </a:r>
            <a:r>
              <a:rPr lang="en-US" dirty="0"/>
              <a:t> </a:t>
            </a:r>
            <a:r>
              <a:rPr lang="en-US" dirty="0" err="1"/>
              <a:t>în</a:t>
            </a:r>
            <a:r>
              <a:rPr lang="en-US" dirty="0"/>
              <a:t> </a:t>
            </a:r>
            <a:r>
              <a:rPr lang="en-US" dirty="0" err="1"/>
              <a:t>aplicare</a:t>
            </a:r>
            <a:r>
              <a:rPr lang="en-US" dirty="0"/>
              <a:t> a </a:t>
            </a:r>
            <a:r>
              <a:rPr lang="en-US" dirty="0" err="1"/>
              <a:t>acordurilor</a:t>
            </a:r>
            <a:r>
              <a:rPr lang="en-US" dirty="0"/>
              <a:t> </a:t>
            </a:r>
            <a:r>
              <a:rPr lang="en-US" dirty="0" err="1"/>
              <a:t>și</a:t>
            </a:r>
            <a:r>
              <a:rPr lang="en-US" dirty="0"/>
              <a:t> a </a:t>
            </a:r>
            <a:r>
              <a:rPr lang="en-US" dirty="0" err="1"/>
              <a:t>proceselor</a:t>
            </a:r>
            <a:r>
              <a:rPr lang="en-US" dirty="0"/>
              <a:t> </a:t>
            </a:r>
            <a:r>
              <a:rPr lang="en-US" dirty="0" err="1"/>
              <a:t>instituționale</a:t>
            </a:r>
            <a:r>
              <a:rPr lang="en-US" dirty="0"/>
              <a:t> legate de </a:t>
            </a:r>
            <a:r>
              <a:rPr lang="en-US" dirty="0" err="1"/>
              <a:t>asigurarea</a:t>
            </a:r>
            <a:r>
              <a:rPr lang="en-US" dirty="0"/>
              <a:t> </a:t>
            </a:r>
            <a:r>
              <a:rPr lang="en-US" dirty="0" err="1"/>
              <a:t>calității</a:t>
            </a:r>
            <a:r>
              <a:rPr lang="en-US" dirty="0"/>
              <a:t>, de </a:t>
            </a:r>
            <a:r>
              <a:rPr lang="en-US" dirty="0" err="1"/>
              <a:t>evaluare</a:t>
            </a:r>
            <a:r>
              <a:rPr lang="en-US" dirty="0"/>
              <a:t> </a:t>
            </a:r>
            <a:r>
              <a:rPr lang="en-US" dirty="0" err="1"/>
              <a:t>și</a:t>
            </a:r>
            <a:r>
              <a:rPr lang="en-US" dirty="0"/>
              <a:t> de </a:t>
            </a:r>
            <a:r>
              <a:rPr lang="en-US" dirty="0" err="1"/>
              <a:t>acordarea</a:t>
            </a:r>
            <a:r>
              <a:rPr lang="en-US" dirty="0"/>
              <a:t> </a:t>
            </a:r>
            <a:r>
              <a:rPr lang="en-US" dirty="0" err="1"/>
              <a:t>calificărilor</a:t>
            </a:r>
            <a:r>
              <a:rPr lang="en-US" dirty="0"/>
              <a:t>. Un </a:t>
            </a:r>
            <a:r>
              <a:rPr lang="en-US" dirty="0" err="1"/>
              <a:t>sistem</a:t>
            </a:r>
            <a:r>
              <a:rPr lang="en-US" dirty="0"/>
              <a:t> </a:t>
            </a:r>
            <a:r>
              <a:rPr lang="en-US" dirty="0" err="1"/>
              <a:t>național</a:t>
            </a:r>
            <a:r>
              <a:rPr lang="en-US" dirty="0"/>
              <a:t> al </a:t>
            </a:r>
            <a:r>
              <a:rPr lang="en-US" dirty="0" err="1"/>
              <a:t>calificărilor</a:t>
            </a:r>
            <a:r>
              <a:rPr lang="en-US" dirty="0"/>
              <a:t> </a:t>
            </a:r>
            <a:r>
              <a:rPr lang="en-US" dirty="0" err="1"/>
              <a:t>poate</a:t>
            </a:r>
            <a:r>
              <a:rPr lang="en-US" dirty="0"/>
              <a:t> fi format din </a:t>
            </a:r>
            <a:r>
              <a:rPr lang="en-US" dirty="0" err="1"/>
              <a:t>mai</a:t>
            </a:r>
            <a:r>
              <a:rPr lang="en-US" dirty="0"/>
              <a:t> </a:t>
            </a:r>
            <a:r>
              <a:rPr lang="en-US" dirty="0" err="1"/>
              <a:t>multe</a:t>
            </a:r>
            <a:r>
              <a:rPr lang="en-US" dirty="0"/>
              <a:t> </a:t>
            </a:r>
            <a:r>
              <a:rPr lang="en-US" dirty="0" err="1"/>
              <a:t>subsisteme</a:t>
            </a:r>
            <a:r>
              <a:rPr lang="en-US" dirty="0"/>
              <a:t> </a:t>
            </a:r>
            <a:r>
              <a:rPr lang="en-US" dirty="0" err="1"/>
              <a:t>și</a:t>
            </a:r>
            <a:r>
              <a:rPr lang="en-US" dirty="0"/>
              <a:t> </a:t>
            </a:r>
            <a:r>
              <a:rPr lang="en-US" dirty="0" err="1"/>
              <a:t>poate</a:t>
            </a:r>
            <a:r>
              <a:rPr lang="en-US" dirty="0"/>
              <a:t> include un </a:t>
            </a:r>
            <a:r>
              <a:rPr lang="en-US" dirty="0" err="1"/>
              <a:t>cadru</a:t>
            </a:r>
            <a:r>
              <a:rPr lang="en-US" dirty="0"/>
              <a:t> </a:t>
            </a:r>
            <a:r>
              <a:rPr lang="en-US" dirty="0" err="1"/>
              <a:t>național</a:t>
            </a:r>
            <a:r>
              <a:rPr lang="en-US" dirty="0"/>
              <a:t> al </a:t>
            </a:r>
            <a:r>
              <a:rPr lang="en-US" dirty="0" err="1"/>
              <a:t>calificărilor</a:t>
            </a:r>
            <a:r>
              <a:rPr lang="en-US" dirty="0"/>
              <a:t>; </a:t>
            </a:r>
            <a:endParaRPr lang="ro-RO" dirty="0" smtClean="0"/>
          </a:p>
          <a:p>
            <a:r>
              <a:rPr lang="en-US" b="1" dirty="0"/>
              <a:t>„</a:t>
            </a:r>
            <a:r>
              <a:rPr lang="en-US" b="1" dirty="0" err="1"/>
              <a:t>cadru</a:t>
            </a:r>
            <a:r>
              <a:rPr lang="en-US" b="1" dirty="0"/>
              <a:t> </a:t>
            </a:r>
            <a:r>
              <a:rPr lang="en-US" b="1" dirty="0" err="1"/>
              <a:t>național</a:t>
            </a:r>
            <a:r>
              <a:rPr lang="en-US" b="1" dirty="0"/>
              <a:t> al </a:t>
            </a:r>
            <a:r>
              <a:rPr lang="en-US" b="1" dirty="0" err="1"/>
              <a:t>calificărilor</a:t>
            </a:r>
            <a:r>
              <a:rPr lang="en-US" b="1" dirty="0"/>
              <a:t>” </a:t>
            </a:r>
            <a:r>
              <a:rPr lang="en-US" dirty="0" err="1"/>
              <a:t>înseamnă</a:t>
            </a:r>
            <a:r>
              <a:rPr lang="en-US" dirty="0"/>
              <a:t> un instrument </a:t>
            </a:r>
            <a:r>
              <a:rPr lang="en-US" dirty="0" err="1"/>
              <a:t>pentru</a:t>
            </a:r>
            <a:r>
              <a:rPr lang="en-US" dirty="0"/>
              <a:t> </a:t>
            </a:r>
            <a:r>
              <a:rPr lang="en-US" dirty="0" err="1"/>
              <a:t>clasificarea</a:t>
            </a:r>
            <a:r>
              <a:rPr lang="en-US" dirty="0"/>
              <a:t> </a:t>
            </a:r>
            <a:r>
              <a:rPr lang="en-US" dirty="0" err="1"/>
              <a:t>calificărilor</a:t>
            </a:r>
            <a:r>
              <a:rPr lang="en-US" dirty="0"/>
              <a:t> </a:t>
            </a:r>
            <a:r>
              <a:rPr lang="en-US" dirty="0" err="1"/>
              <a:t>în</a:t>
            </a:r>
            <a:r>
              <a:rPr lang="en-US" dirty="0"/>
              <a:t> </a:t>
            </a:r>
            <a:r>
              <a:rPr lang="en-US" dirty="0" err="1"/>
              <a:t>conformitate</a:t>
            </a:r>
            <a:r>
              <a:rPr lang="en-US" dirty="0"/>
              <a:t> cu un set de </a:t>
            </a:r>
            <a:r>
              <a:rPr lang="en-US" dirty="0" err="1"/>
              <a:t>criterii</a:t>
            </a:r>
            <a:r>
              <a:rPr lang="en-US" dirty="0"/>
              <a:t> care </a:t>
            </a:r>
            <a:r>
              <a:rPr lang="en-US" dirty="0" err="1"/>
              <a:t>corespund</a:t>
            </a:r>
            <a:r>
              <a:rPr lang="en-US" dirty="0"/>
              <a:t> </a:t>
            </a:r>
            <a:r>
              <a:rPr lang="en-US" dirty="0" err="1"/>
              <a:t>unor</a:t>
            </a:r>
            <a:r>
              <a:rPr lang="en-US" dirty="0"/>
              <a:t> </a:t>
            </a:r>
            <a:r>
              <a:rPr lang="en-US" dirty="0" err="1"/>
              <a:t>niveluri</a:t>
            </a:r>
            <a:r>
              <a:rPr lang="en-US" dirty="0"/>
              <a:t> </a:t>
            </a:r>
            <a:r>
              <a:rPr lang="en-US" dirty="0" err="1"/>
              <a:t>specifice</a:t>
            </a:r>
            <a:r>
              <a:rPr lang="en-US" dirty="0"/>
              <a:t> de </a:t>
            </a:r>
            <a:r>
              <a:rPr lang="en-US" dirty="0" err="1"/>
              <a:t>învățare</a:t>
            </a:r>
            <a:r>
              <a:rPr lang="en-US" dirty="0"/>
              <a:t> </a:t>
            </a:r>
            <a:r>
              <a:rPr lang="en-US" dirty="0" err="1"/>
              <a:t>atinse</a:t>
            </a:r>
            <a:r>
              <a:rPr lang="en-US" dirty="0"/>
              <a:t>, al </a:t>
            </a:r>
            <a:r>
              <a:rPr lang="en-US" dirty="0" err="1"/>
              <a:t>cărui</a:t>
            </a:r>
            <a:r>
              <a:rPr lang="en-US" dirty="0"/>
              <a:t> </a:t>
            </a:r>
            <a:r>
              <a:rPr lang="en-US" dirty="0" err="1"/>
              <a:t>scop</a:t>
            </a:r>
            <a:r>
              <a:rPr lang="en-US" dirty="0"/>
              <a:t> </a:t>
            </a:r>
            <a:r>
              <a:rPr lang="en-US" dirty="0" err="1"/>
              <a:t>este</a:t>
            </a:r>
            <a:r>
              <a:rPr lang="en-US" dirty="0"/>
              <a:t> </a:t>
            </a:r>
            <a:r>
              <a:rPr lang="en-US" dirty="0" err="1"/>
              <a:t>integrarea</a:t>
            </a:r>
            <a:r>
              <a:rPr lang="en-US" dirty="0"/>
              <a:t> </a:t>
            </a:r>
            <a:r>
              <a:rPr lang="en-US" dirty="0" err="1"/>
              <a:t>și</a:t>
            </a:r>
            <a:r>
              <a:rPr lang="en-US" dirty="0"/>
              <a:t> </a:t>
            </a:r>
            <a:r>
              <a:rPr lang="en-US" dirty="0" err="1"/>
              <a:t>coordonarea</a:t>
            </a:r>
            <a:r>
              <a:rPr lang="en-US" dirty="0"/>
              <a:t> </a:t>
            </a:r>
            <a:r>
              <a:rPr lang="en-US" dirty="0" err="1"/>
              <a:t>subsistemelor</a:t>
            </a:r>
            <a:r>
              <a:rPr lang="en-US" dirty="0"/>
              <a:t> </a:t>
            </a:r>
            <a:r>
              <a:rPr lang="en-US" dirty="0" err="1"/>
              <a:t>naționale</a:t>
            </a:r>
            <a:r>
              <a:rPr lang="en-US" dirty="0"/>
              <a:t> ale </a:t>
            </a:r>
            <a:r>
              <a:rPr lang="en-US" dirty="0" err="1"/>
              <a:t>calificărilor</a:t>
            </a:r>
            <a:r>
              <a:rPr lang="en-US" dirty="0"/>
              <a:t> </a:t>
            </a:r>
            <a:r>
              <a:rPr lang="en-US" dirty="0" err="1"/>
              <a:t>și</a:t>
            </a:r>
            <a:r>
              <a:rPr lang="en-US" dirty="0"/>
              <a:t> </a:t>
            </a:r>
            <a:r>
              <a:rPr lang="en-US" dirty="0" err="1"/>
              <a:t>îmbunătățirea</a:t>
            </a:r>
            <a:r>
              <a:rPr lang="en-US" dirty="0"/>
              <a:t> </a:t>
            </a:r>
            <a:r>
              <a:rPr lang="en-US" dirty="0" err="1"/>
              <a:t>transparenței</a:t>
            </a:r>
            <a:r>
              <a:rPr lang="en-US" dirty="0"/>
              <a:t>, </a:t>
            </a:r>
            <a:r>
              <a:rPr lang="en-US" dirty="0" err="1"/>
              <a:t>accesului</a:t>
            </a:r>
            <a:r>
              <a:rPr lang="en-US" dirty="0"/>
              <a:t>, </a:t>
            </a:r>
            <a:r>
              <a:rPr lang="en-US" dirty="0" err="1"/>
              <a:t>progresului</a:t>
            </a:r>
            <a:r>
              <a:rPr lang="en-US" dirty="0"/>
              <a:t> </a:t>
            </a:r>
            <a:r>
              <a:rPr lang="en-US" dirty="0" err="1"/>
              <a:t>și</a:t>
            </a:r>
            <a:r>
              <a:rPr lang="en-US" dirty="0"/>
              <a:t> </a:t>
            </a:r>
            <a:r>
              <a:rPr lang="en-US" dirty="0" err="1"/>
              <a:t>calității</a:t>
            </a:r>
            <a:r>
              <a:rPr lang="en-US" dirty="0"/>
              <a:t> </a:t>
            </a:r>
            <a:r>
              <a:rPr lang="en-US" dirty="0" err="1"/>
              <a:t>calificărilor</a:t>
            </a:r>
            <a:r>
              <a:rPr lang="en-US" dirty="0"/>
              <a:t> </a:t>
            </a:r>
            <a:r>
              <a:rPr lang="en-US" dirty="0" err="1"/>
              <a:t>în</a:t>
            </a:r>
            <a:r>
              <a:rPr lang="en-US" dirty="0"/>
              <a:t> </a:t>
            </a:r>
            <a:r>
              <a:rPr lang="en-US" dirty="0" err="1"/>
              <a:t>raport</a:t>
            </a:r>
            <a:r>
              <a:rPr lang="en-US" dirty="0"/>
              <a:t> cu </a:t>
            </a:r>
            <a:r>
              <a:rPr lang="en-US" dirty="0" err="1"/>
              <a:t>piața</a:t>
            </a:r>
            <a:r>
              <a:rPr lang="en-US" dirty="0"/>
              <a:t> </a:t>
            </a:r>
            <a:r>
              <a:rPr lang="en-US" dirty="0" err="1"/>
              <a:t>muncii</a:t>
            </a:r>
            <a:r>
              <a:rPr lang="en-US" dirty="0"/>
              <a:t> </a:t>
            </a:r>
            <a:r>
              <a:rPr lang="en-US" dirty="0" err="1"/>
              <a:t>și</a:t>
            </a:r>
            <a:r>
              <a:rPr lang="en-US" dirty="0"/>
              <a:t> cu </a:t>
            </a:r>
            <a:r>
              <a:rPr lang="en-US" dirty="0" err="1"/>
              <a:t>societatea</a:t>
            </a:r>
            <a:r>
              <a:rPr lang="en-US" dirty="0"/>
              <a:t> </a:t>
            </a:r>
            <a:r>
              <a:rPr lang="en-US" dirty="0" err="1" smtClean="0"/>
              <a:t>civilă</a:t>
            </a:r>
            <a:r>
              <a:rPr lang="ro-RO" dirty="0" smtClean="0"/>
              <a:t>.</a:t>
            </a:r>
            <a:r>
              <a:rPr lang="en-US" dirty="0" smtClean="0"/>
              <a:t> </a:t>
            </a:r>
            <a:endParaRPr lang="en-US" dirty="0"/>
          </a:p>
        </p:txBody>
      </p:sp>
    </p:spTree>
    <p:extLst>
      <p:ext uri="{BB962C8B-B14F-4D97-AF65-F5344CB8AC3E}">
        <p14:creationId xmlns:p14="http://schemas.microsoft.com/office/powerpoint/2010/main" val="3331732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6881" y="1475695"/>
            <a:ext cx="10018712" cy="4137813"/>
          </a:xfrm>
        </p:spPr>
      </p:pic>
      <p:sp>
        <p:nvSpPr>
          <p:cNvPr id="3" name="Title 1"/>
          <p:cNvSpPr>
            <a:spLocks noGrp="1"/>
          </p:cNvSpPr>
          <p:nvPr>
            <p:ph type="title"/>
          </p:nvPr>
        </p:nvSpPr>
        <p:spPr>
          <a:xfrm>
            <a:off x="1630615" y="219457"/>
            <a:ext cx="10018713" cy="859535"/>
          </a:xfrm>
        </p:spPr>
        <p:txBody>
          <a:bodyPr>
            <a:normAutofit fontScale="90000"/>
          </a:bodyPr>
          <a:lstStyle/>
          <a:p>
            <a:r>
              <a:rPr lang="ro-RO" sz="3600" b="1" dirty="0" smtClean="0"/>
              <a:t>Sectoare de activitate economică națională</a:t>
            </a:r>
            <a:br>
              <a:rPr lang="ro-RO" sz="3600" b="1" dirty="0" smtClean="0"/>
            </a:br>
            <a:r>
              <a:rPr lang="ro-RO" sz="3600" b="1" dirty="0" smtClean="0"/>
              <a:t>CAEN</a:t>
            </a:r>
            <a:endParaRPr lang="en-US" sz="3600" dirty="0"/>
          </a:p>
        </p:txBody>
      </p:sp>
    </p:spTree>
    <p:extLst>
      <p:ext uri="{BB962C8B-B14F-4D97-AF65-F5344CB8AC3E}">
        <p14:creationId xmlns:p14="http://schemas.microsoft.com/office/powerpoint/2010/main" val="3520267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85096" y="833144"/>
            <a:ext cx="5732640" cy="5955515"/>
          </a:xfrm>
        </p:spPr>
      </p:pic>
      <p:sp>
        <p:nvSpPr>
          <p:cNvPr id="3" name="Title 1"/>
          <p:cNvSpPr>
            <a:spLocks noGrp="1"/>
          </p:cNvSpPr>
          <p:nvPr>
            <p:ph type="title"/>
          </p:nvPr>
        </p:nvSpPr>
        <p:spPr>
          <a:xfrm>
            <a:off x="1712911" y="56453"/>
            <a:ext cx="10018713" cy="859535"/>
          </a:xfrm>
        </p:spPr>
        <p:txBody>
          <a:bodyPr>
            <a:normAutofit/>
          </a:bodyPr>
          <a:lstStyle/>
          <a:p>
            <a:r>
              <a:rPr lang="ro-RO" sz="3200" b="1" dirty="0" smtClean="0"/>
              <a:t>Clasificarea Ocupațiilor din România - COR</a:t>
            </a:r>
            <a:endParaRPr lang="en-US" sz="3200" dirty="0"/>
          </a:p>
        </p:txBody>
      </p:sp>
    </p:spTree>
    <p:extLst>
      <p:ext uri="{BB962C8B-B14F-4D97-AF65-F5344CB8AC3E}">
        <p14:creationId xmlns:p14="http://schemas.microsoft.com/office/powerpoint/2010/main" val="3238437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032202"/>
              </p:ext>
            </p:extLst>
          </p:nvPr>
        </p:nvGraphicFramePr>
        <p:xfrm>
          <a:off x="3620599" y="1318196"/>
          <a:ext cx="5471819" cy="5250500"/>
        </p:xfrm>
        <a:graphic>
          <a:graphicData uri="http://schemas.openxmlformats.org/drawingml/2006/table">
            <a:tbl>
              <a:tblPr firstRow="1" firstCol="1" bandRow="1">
                <a:tableStyleId>{5C22544A-7EE6-4342-B048-85BDC9FD1C3A}</a:tableStyleId>
              </a:tblPr>
              <a:tblGrid>
                <a:gridCol w="716915">
                  <a:extLst>
                    <a:ext uri="{9D8B030D-6E8A-4147-A177-3AD203B41FA5}">
                      <a16:colId xmlns:a16="http://schemas.microsoft.com/office/drawing/2014/main" val="3691221331"/>
                    </a:ext>
                  </a:extLst>
                </a:gridCol>
                <a:gridCol w="174649">
                  <a:extLst>
                    <a:ext uri="{9D8B030D-6E8A-4147-A177-3AD203B41FA5}">
                      <a16:colId xmlns:a16="http://schemas.microsoft.com/office/drawing/2014/main" val="591273619"/>
                    </a:ext>
                  </a:extLst>
                </a:gridCol>
                <a:gridCol w="1800225">
                  <a:extLst>
                    <a:ext uri="{9D8B030D-6E8A-4147-A177-3AD203B41FA5}">
                      <a16:colId xmlns:a16="http://schemas.microsoft.com/office/drawing/2014/main" val="1764716655"/>
                    </a:ext>
                  </a:extLst>
                </a:gridCol>
                <a:gridCol w="899795">
                  <a:extLst>
                    <a:ext uri="{9D8B030D-6E8A-4147-A177-3AD203B41FA5}">
                      <a16:colId xmlns:a16="http://schemas.microsoft.com/office/drawing/2014/main" val="4004135628"/>
                    </a:ext>
                  </a:extLst>
                </a:gridCol>
                <a:gridCol w="900430">
                  <a:extLst>
                    <a:ext uri="{9D8B030D-6E8A-4147-A177-3AD203B41FA5}">
                      <a16:colId xmlns:a16="http://schemas.microsoft.com/office/drawing/2014/main" val="781483953"/>
                    </a:ext>
                  </a:extLst>
                </a:gridCol>
                <a:gridCol w="979805">
                  <a:extLst>
                    <a:ext uri="{9D8B030D-6E8A-4147-A177-3AD203B41FA5}">
                      <a16:colId xmlns:a16="http://schemas.microsoft.com/office/drawing/2014/main" val="3304246075"/>
                    </a:ext>
                  </a:extLst>
                </a:gridCol>
              </a:tblGrid>
              <a:tr h="0">
                <a:tc>
                  <a:txBody>
                    <a:bodyPr/>
                    <a:lstStyle/>
                    <a:p>
                      <a:pPr marL="0" marR="0" algn="ctr">
                        <a:lnSpc>
                          <a:spcPct val="107000"/>
                        </a:lnSpc>
                        <a:spcBef>
                          <a:spcPts val="600"/>
                        </a:spcBef>
                        <a:spcAft>
                          <a:spcPts val="600"/>
                        </a:spcAft>
                      </a:pPr>
                      <a:r>
                        <a:rPr lang="ro-RO" sz="1400" dirty="0">
                          <a:effectLst/>
                        </a:rPr>
                        <a:t>Cod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600"/>
                        </a:spcBef>
                        <a:spcAft>
                          <a:spcPts val="600"/>
                        </a:spcAft>
                      </a:pPr>
                      <a:r>
                        <a:rPr lang="ro-RO" sz="1400">
                          <a:effectLst/>
                        </a:rPr>
                        <a:t>Domeniu larg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a:lnSpc>
                          <a:spcPct val="107000"/>
                        </a:lnSpc>
                        <a:spcBef>
                          <a:spcPts val="600"/>
                        </a:spcBef>
                        <a:spcAft>
                          <a:spcPts val="600"/>
                        </a:spcAft>
                      </a:pPr>
                      <a:r>
                        <a:rPr lang="ro-RO" sz="1400">
                          <a:effectLst/>
                        </a:rPr>
                        <a:t>Domeniu restrâns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dirty="0">
                          <a:effectLst/>
                        </a:rPr>
                        <a:t>Domeniu detaliat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Specializare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2293145"/>
                  </a:ext>
                </a:extLst>
              </a:tr>
              <a:tr h="0">
                <a:tc>
                  <a:txBody>
                    <a:bodyPr/>
                    <a:lstStyle/>
                    <a:p>
                      <a:pPr marL="0" marR="0">
                        <a:lnSpc>
                          <a:spcPct val="107000"/>
                        </a:lnSpc>
                        <a:spcBef>
                          <a:spcPts val="600"/>
                        </a:spcBef>
                        <a:spcAft>
                          <a:spcPts val="600"/>
                        </a:spcAft>
                      </a:pPr>
                      <a:r>
                        <a:rPr lang="ro-RO" sz="1400">
                          <a:effectLst/>
                        </a:rPr>
                        <a:t>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nSpc>
                          <a:spcPct val="107000"/>
                        </a:lnSpc>
                        <a:spcBef>
                          <a:spcPts val="600"/>
                        </a:spcBef>
                        <a:spcAft>
                          <a:spcPts val="600"/>
                        </a:spcAft>
                      </a:pPr>
                      <a:r>
                        <a:rPr lang="ro-RO" sz="1400">
                          <a:effectLst/>
                        </a:rPr>
                        <a:t>Programe și calificări generale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07000"/>
                        </a:lnSpc>
                        <a:spcBef>
                          <a:spcPts val="600"/>
                        </a:spcBef>
                        <a:spcAft>
                          <a:spcPts val="600"/>
                        </a:spcAft>
                      </a:pPr>
                      <a:r>
                        <a:rPr lang="ro-RO" sz="14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31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9972303"/>
                  </a:ext>
                </a:extLst>
              </a:tr>
              <a:tr h="0">
                <a:tc>
                  <a:txBody>
                    <a:bodyPr/>
                    <a:lstStyle/>
                    <a:p>
                      <a:pPr marL="0" marR="0">
                        <a:lnSpc>
                          <a:spcPct val="107000"/>
                        </a:lnSpc>
                        <a:spcBef>
                          <a:spcPts val="600"/>
                        </a:spcBef>
                        <a:spcAft>
                          <a:spcPts val="600"/>
                        </a:spcAft>
                      </a:pPr>
                      <a:r>
                        <a:rPr lang="ro-RO" sz="1400">
                          <a:effectLst/>
                        </a:rPr>
                        <a:t>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just">
                        <a:lnSpc>
                          <a:spcPct val="107000"/>
                        </a:lnSpc>
                        <a:spcBef>
                          <a:spcPts val="600"/>
                        </a:spcBef>
                        <a:spcAft>
                          <a:spcPts val="600"/>
                        </a:spcAft>
                      </a:pPr>
                      <a:r>
                        <a:rPr lang="ro-RO" sz="1400" dirty="0" err="1">
                          <a:effectLst/>
                        </a:rPr>
                        <a:t>Educaţie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07000"/>
                        </a:lnSpc>
                        <a:spcBef>
                          <a:spcPts val="600"/>
                        </a:spcBef>
                        <a:spcAft>
                          <a:spcPts val="600"/>
                        </a:spcAft>
                      </a:pPr>
                      <a:r>
                        <a:rPr lang="ro-RO" sz="14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4677394"/>
                  </a:ext>
                </a:extLst>
              </a:tr>
              <a:tr h="0">
                <a:tc>
                  <a:txBody>
                    <a:bodyPr/>
                    <a:lstStyle/>
                    <a:p>
                      <a:pPr marL="0" marR="0">
                        <a:lnSpc>
                          <a:spcPct val="107000"/>
                        </a:lnSpc>
                        <a:spcBef>
                          <a:spcPts val="600"/>
                        </a:spcBef>
                        <a:spcAft>
                          <a:spcPts val="600"/>
                        </a:spcAft>
                      </a:pPr>
                      <a:r>
                        <a:rPr lang="ro-RO" sz="1400">
                          <a:effectLst/>
                        </a:rPr>
                        <a:t>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just">
                        <a:lnSpc>
                          <a:spcPct val="107000"/>
                        </a:lnSpc>
                        <a:spcBef>
                          <a:spcPts val="600"/>
                        </a:spcBef>
                        <a:spcAft>
                          <a:spcPts val="600"/>
                        </a:spcAft>
                      </a:pPr>
                      <a:r>
                        <a:rPr lang="ro-RO" sz="1400">
                          <a:effectLst/>
                        </a:rPr>
                        <a:t>Arte şi ştiinţe umaniste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07000"/>
                        </a:lnSpc>
                        <a:spcBef>
                          <a:spcPts val="600"/>
                        </a:spcBef>
                        <a:spcAft>
                          <a:spcPts val="600"/>
                        </a:spcAft>
                      </a:pPr>
                      <a:r>
                        <a:rPr lang="ro-RO" sz="14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145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8484992"/>
                  </a:ext>
                </a:extLst>
              </a:tr>
              <a:tr h="0">
                <a:tc>
                  <a:txBody>
                    <a:bodyPr/>
                    <a:lstStyle/>
                    <a:p>
                      <a:pPr marL="0" marR="0">
                        <a:lnSpc>
                          <a:spcPct val="107000"/>
                        </a:lnSpc>
                        <a:spcBef>
                          <a:spcPts val="600"/>
                        </a:spcBef>
                        <a:spcAft>
                          <a:spcPts val="600"/>
                        </a:spcAft>
                      </a:pPr>
                      <a:r>
                        <a:rPr lang="ro-RO" sz="1400">
                          <a:effectLst/>
                        </a:rPr>
                        <a:t>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just">
                        <a:lnSpc>
                          <a:spcPct val="107000"/>
                        </a:lnSpc>
                        <a:spcBef>
                          <a:spcPts val="600"/>
                        </a:spcBef>
                        <a:spcAft>
                          <a:spcPts val="600"/>
                        </a:spcAft>
                      </a:pPr>
                      <a:r>
                        <a:rPr lang="ro-RO" sz="1400">
                          <a:effectLst/>
                        </a:rPr>
                        <a:t>Ştiinţe sociale, jurnalism şi informare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07000"/>
                        </a:lnSpc>
                        <a:spcBef>
                          <a:spcPts val="600"/>
                        </a:spcBef>
                        <a:spcAft>
                          <a:spcPts val="600"/>
                        </a:spcAft>
                      </a:pPr>
                      <a:r>
                        <a:rPr lang="ro-RO" sz="14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53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501072"/>
                  </a:ext>
                </a:extLst>
              </a:tr>
              <a:tr h="0">
                <a:tc>
                  <a:txBody>
                    <a:bodyPr/>
                    <a:lstStyle/>
                    <a:p>
                      <a:pPr marL="0" marR="0">
                        <a:lnSpc>
                          <a:spcPct val="107000"/>
                        </a:lnSpc>
                        <a:spcBef>
                          <a:spcPts val="600"/>
                        </a:spcBef>
                        <a:spcAft>
                          <a:spcPts val="600"/>
                        </a:spcAft>
                      </a:pPr>
                      <a:r>
                        <a:rPr lang="ro-RO" sz="1400">
                          <a:effectLst/>
                        </a:rPr>
                        <a:t>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just">
                        <a:lnSpc>
                          <a:spcPct val="107000"/>
                        </a:lnSpc>
                        <a:spcBef>
                          <a:spcPts val="600"/>
                        </a:spcBef>
                        <a:spcAft>
                          <a:spcPts val="600"/>
                        </a:spcAft>
                      </a:pPr>
                      <a:r>
                        <a:rPr lang="ro-RO" sz="1400">
                          <a:effectLst/>
                        </a:rPr>
                        <a:t>Afaceri, administraţie şi drept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07000"/>
                        </a:lnSpc>
                        <a:spcBef>
                          <a:spcPts val="600"/>
                        </a:spcBef>
                        <a:spcAft>
                          <a:spcPts val="600"/>
                        </a:spcAft>
                      </a:pPr>
                      <a:r>
                        <a:rPr lang="ro-RO" sz="14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106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5694533"/>
                  </a:ext>
                </a:extLst>
              </a:tr>
              <a:tr h="0">
                <a:tc>
                  <a:txBody>
                    <a:bodyPr/>
                    <a:lstStyle/>
                    <a:p>
                      <a:pPr marL="0" marR="0">
                        <a:lnSpc>
                          <a:spcPct val="107000"/>
                        </a:lnSpc>
                        <a:spcBef>
                          <a:spcPts val="600"/>
                        </a:spcBef>
                        <a:spcAft>
                          <a:spcPts val="600"/>
                        </a:spcAft>
                      </a:pPr>
                      <a:r>
                        <a:rPr lang="ro-RO" sz="1400">
                          <a:effectLst/>
                        </a:rPr>
                        <a:t>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just">
                        <a:lnSpc>
                          <a:spcPct val="107000"/>
                        </a:lnSpc>
                        <a:spcBef>
                          <a:spcPts val="600"/>
                        </a:spcBef>
                        <a:spcAft>
                          <a:spcPts val="600"/>
                        </a:spcAft>
                      </a:pPr>
                      <a:r>
                        <a:rPr lang="ro-RO" sz="1400" dirty="0" err="1">
                          <a:effectLst/>
                        </a:rPr>
                        <a:t>Ştiinţele</a:t>
                      </a:r>
                      <a:r>
                        <a:rPr lang="ro-RO" sz="1400" dirty="0">
                          <a:effectLst/>
                        </a:rPr>
                        <a:t> naturii, matematică </a:t>
                      </a:r>
                      <a:r>
                        <a:rPr lang="ro-RO" sz="1400" dirty="0" err="1">
                          <a:effectLst/>
                        </a:rPr>
                        <a:t>şi</a:t>
                      </a:r>
                      <a:r>
                        <a:rPr lang="ro-RO" sz="1400" dirty="0">
                          <a:effectLst/>
                        </a:rPr>
                        <a:t> statistică</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07000"/>
                        </a:lnSpc>
                        <a:spcBef>
                          <a:spcPts val="600"/>
                        </a:spcBef>
                        <a:spcAft>
                          <a:spcPts val="600"/>
                        </a:spcAft>
                      </a:pPr>
                      <a:r>
                        <a:rPr lang="ro-RO" sz="14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86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9576969"/>
                  </a:ext>
                </a:extLst>
              </a:tr>
              <a:tr h="0">
                <a:tc>
                  <a:txBody>
                    <a:bodyPr/>
                    <a:lstStyle/>
                    <a:p>
                      <a:pPr marL="0" marR="0">
                        <a:lnSpc>
                          <a:spcPct val="107000"/>
                        </a:lnSpc>
                        <a:spcBef>
                          <a:spcPts val="600"/>
                        </a:spcBef>
                        <a:spcAft>
                          <a:spcPts val="600"/>
                        </a:spcAft>
                      </a:pPr>
                      <a:r>
                        <a:rPr lang="ro-RO" sz="1400">
                          <a:effectLst/>
                        </a:rPr>
                        <a:t>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just">
                        <a:lnSpc>
                          <a:spcPct val="107000"/>
                        </a:lnSpc>
                        <a:spcBef>
                          <a:spcPts val="600"/>
                        </a:spcBef>
                        <a:spcAft>
                          <a:spcPts val="600"/>
                        </a:spcAft>
                      </a:pPr>
                      <a:r>
                        <a:rPr lang="ro-RO" sz="1400">
                          <a:effectLst/>
                        </a:rPr>
                        <a:t>Tehnologia informaţiei şi comunicaţiilor (TIC)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07000"/>
                        </a:lnSpc>
                        <a:spcBef>
                          <a:spcPts val="600"/>
                        </a:spcBef>
                        <a:spcAft>
                          <a:spcPts val="600"/>
                        </a:spcAft>
                      </a:pPr>
                      <a:r>
                        <a:rPr lang="ro-RO" sz="14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4544529"/>
                  </a:ext>
                </a:extLst>
              </a:tr>
              <a:tr h="0">
                <a:tc>
                  <a:txBody>
                    <a:bodyPr/>
                    <a:lstStyle/>
                    <a:p>
                      <a:pPr marL="0" marR="0">
                        <a:lnSpc>
                          <a:spcPct val="107000"/>
                        </a:lnSpc>
                        <a:spcBef>
                          <a:spcPts val="600"/>
                        </a:spcBef>
                        <a:spcAft>
                          <a:spcPts val="600"/>
                        </a:spcAft>
                      </a:pPr>
                      <a:r>
                        <a:rPr lang="ro-RO" sz="1400">
                          <a:effectLst/>
                        </a:rPr>
                        <a:t>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just">
                        <a:lnSpc>
                          <a:spcPct val="107000"/>
                        </a:lnSpc>
                        <a:spcBef>
                          <a:spcPts val="600"/>
                        </a:spcBef>
                        <a:spcAft>
                          <a:spcPts val="600"/>
                        </a:spcAft>
                      </a:pPr>
                      <a:r>
                        <a:rPr lang="ro-RO" sz="1400">
                          <a:effectLst/>
                        </a:rPr>
                        <a:t>Inginerie, producţie şi construcţii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07000"/>
                        </a:lnSpc>
                        <a:spcBef>
                          <a:spcPts val="600"/>
                        </a:spcBef>
                        <a:spcAft>
                          <a:spcPts val="600"/>
                        </a:spcAft>
                      </a:pPr>
                      <a:r>
                        <a:rPr lang="ro-RO" sz="14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245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3085245"/>
                  </a:ext>
                </a:extLst>
              </a:tr>
              <a:tr h="0">
                <a:tc>
                  <a:txBody>
                    <a:bodyPr/>
                    <a:lstStyle/>
                    <a:p>
                      <a:pPr marL="0" marR="0">
                        <a:lnSpc>
                          <a:spcPct val="107000"/>
                        </a:lnSpc>
                        <a:spcBef>
                          <a:spcPts val="600"/>
                        </a:spcBef>
                        <a:spcAft>
                          <a:spcPts val="600"/>
                        </a:spcAft>
                      </a:pPr>
                      <a:r>
                        <a:rPr lang="ro-RO" sz="1400">
                          <a:effectLst/>
                        </a:rPr>
                        <a:t>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just">
                        <a:lnSpc>
                          <a:spcPct val="107000"/>
                        </a:lnSpc>
                        <a:spcBef>
                          <a:spcPts val="600"/>
                        </a:spcBef>
                        <a:spcAft>
                          <a:spcPts val="600"/>
                        </a:spcAft>
                      </a:pPr>
                      <a:r>
                        <a:rPr lang="ro-RO" sz="1400">
                          <a:effectLst/>
                        </a:rPr>
                        <a:t>Agricultură, silvicultură, piscicultură şi ştiinţe veterinare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07000"/>
                        </a:lnSpc>
                        <a:spcBef>
                          <a:spcPts val="600"/>
                        </a:spcBef>
                        <a:spcAft>
                          <a:spcPts val="600"/>
                        </a:spcAft>
                      </a:pPr>
                      <a:r>
                        <a:rPr lang="ro-RO" sz="14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4422693"/>
                  </a:ext>
                </a:extLst>
              </a:tr>
              <a:tr h="0">
                <a:tc>
                  <a:txBody>
                    <a:bodyPr/>
                    <a:lstStyle/>
                    <a:p>
                      <a:pPr marL="0" marR="0">
                        <a:lnSpc>
                          <a:spcPct val="107000"/>
                        </a:lnSpc>
                        <a:spcBef>
                          <a:spcPts val="600"/>
                        </a:spcBef>
                        <a:spcAft>
                          <a:spcPts val="600"/>
                        </a:spcAft>
                      </a:pPr>
                      <a:r>
                        <a:rPr lang="ro-RO" sz="1400">
                          <a:effectLst/>
                        </a:rPr>
                        <a:t>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just">
                        <a:lnSpc>
                          <a:spcPct val="107000"/>
                        </a:lnSpc>
                        <a:spcBef>
                          <a:spcPts val="600"/>
                        </a:spcBef>
                        <a:spcAft>
                          <a:spcPts val="600"/>
                        </a:spcAft>
                      </a:pPr>
                      <a:r>
                        <a:rPr lang="ro-RO" sz="1400">
                          <a:effectLst/>
                        </a:rPr>
                        <a:t>Sănătate şi asistenţă socială</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07000"/>
                        </a:lnSpc>
                        <a:spcBef>
                          <a:spcPts val="600"/>
                        </a:spcBef>
                        <a:spcAft>
                          <a:spcPts val="600"/>
                        </a:spcAft>
                      </a:pPr>
                      <a:r>
                        <a:rPr lang="ro-RO" sz="14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132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2791590"/>
                  </a:ext>
                </a:extLst>
              </a:tr>
              <a:tr h="0">
                <a:tc>
                  <a:txBody>
                    <a:bodyPr/>
                    <a:lstStyle/>
                    <a:p>
                      <a:pPr marL="0" marR="0">
                        <a:lnSpc>
                          <a:spcPct val="107000"/>
                        </a:lnSpc>
                        <a:spcBef>
                          <a:spcPts val="600"/>
                        </a:spcBef>
                        <a:spcAft>
                          <a:spcPts val="600"/>
                        </a:spcAft>
                      </a:pPr>
                      <a:r>
                        <a:rPr lang="ro-RO" sz="14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just">
                        <a:lnSpc>
                          <a:spcPct val="107000"/>
                        </a:lnSpc>
                        <a:spcBef>
                          <a:spcPts val="600"/>
                        </a:spcBef>
                        <a:spcAft>
                          <a:spcPts val="600"/>
                        </a:spcAft>
                      </a:pPr>
                      <a:r>
                        <a:rPr lang="ro-RO" sz="1400">
                          <a:effectLst/>
                        </a:rPr>
                        <a:t>Servicii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07000"/>
                        </a:lnSpc>
                        <a:spcBef>
                          <a:spcPts val="600"/>
                        </a:spcBef>
                        <a:spcAft>
                          <a:spcPts val="600"/>
                        </a:spcAft>
                      </a:pPr>
                      <a:r>
                        <a:rPr lang="ro-RO" sz="14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128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2610867"/>
                  </a:ext>
                </a:extLst>
              </a:tr>
              <a:tr h="0">
                <a:tc gridSpan="2">
                  <a:txBody>
                    <a:bodyPr/>
                    <a:lstStyle/>
                    <a:p>
                      <a:pPr marL="0" marR="0" algn="ctr">
                        <a:lnSpc>
                          <a:spcPct val="107000"/>
                        </a:lnSpc>
                        <a:spcBef>
                          <a:spcPts val="600"/>
                        </a:spcBef>
                        <a:spcAft>
                          <a:spcPts val="600"/>
                        </a:spcAft>
                      </a:pPr>
                      <a:r>
                        <a:rPr lang="ro-RO" sz="1400">
                          <a:effectLst/>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a:lnSpc>
                          <a:spcPct val="107000"/>
                        </a:lnSpc>
                        <a:spcBef>
                          <a:spcPts val="600"/>
                        </a:spcBef>
                        <a:spcAft>
                          <a:spcPts val="600"/>
                        </a:spcAft>
                      </a:pPr>
                      <a:r>
                        <a:rPr lang="ro-RO" sz="1400">
                          <a:effectLst/>
                        </a:rPr>
                        <a:t>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a:effectLst/>
                        </a:rPr>
                        <a:t>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400" dirty="0">
                          <a:effectLst/>
                        </a:rPr>
                        <a:t>1057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6743621"/>
                  </a:ext>
                </a:extLst>
              </a:tr>
            </a:tbl>
          </a:graphicData>
        </a:graphic>
      </p:graphicFrame>
      <p:sp>
        <p:nvSpPr>
          <p:cNvPr id="5" name="Rectangle 1"/>
          <p:cNvSpPr>
            <a:spLocks noChangeArrowheads="1"/>
          </p:cNvSpPr>
          <p:nvPr/>
        </p:nvSpPr>
        <p:spPr bwMode="auto">
          <a:xfrm>
            <a:off x="2258568" y="215439"/>
            <a:ext cx="84947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en-US" sz="24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P</a:t>
            </a:r>
            <a:r>
              <a:rPr kumimoji="0" lang="ro-RO" altLang="en-US" sz="2400" b="1" i="0" u="none" strike="noStrike" cap="none" normalizeH="0" baseline="0" dirty="0" smtClean="0" bmk="">
                <a:ln>
                  <a:noFill/>
                </a:ln>
                <a:solidFill>
                  <a:schemeClr val="tx1"/>
                </a:solidFill>
                <a:effectLst/>
                <a:ea typeface="Calibri" panose="020F0502020204030204" pitchFamily="34" charset="0"/>
                <a:cs typeface="Times New Roman" panose="02020603050405020304" pitchFamily="18" charset="0"/>
              </a:rPr>
              <a:t>rezentare succintă date privind domeniile și specializările din ISCED 2013-F</a:t>
            </a:r>
            <a:endParaRPr kumimoji="0" lang="en-US" altLang="en-US" sz="1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720872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26612794"/>
              </p:ext>
            </p:extLst>
          </p:nvPr>
        </p:nvGraphicFramePr>
        <p:xfrm>
          <a:off x="3502153" y="1696432"/>
          <a:ext cx="5776302" cy="4385507"/>
        </p:xfrm>
        <a:graphic>
          <a:graphicData uri="http://schemas.openxmlformats.org/drawingml/2006/table">
            <a:tbl>
              <a:tblPr firstRow="1" firstCol="1" bandRow="1">
                <a:tableStyleId>{5C22544A-7EE6-4342-B048-85BDC9FD1C3A}</a:tableStyleId>
              </a:tblPr>
              <a:tblGrid>
                <a:gridCol w="960119">
                  <a:extLst>
                    <a:ext uri="{9D8B030D-6E8A-4147-A177-3AD203B41FA5}">
                      <a16:colId xmlns:a16="http://schemas.microsoft.com/office/drawing/2014/main" val="281753026"/>
                    </a:ext>
                  </a:extLst>
                </a:gridCol>
                <a:gridCol w="1921769">
                  <a:extLst>
                    <a:ext uri="{9D8B030D-6E8A-4147-A177-3AD203B41FA5}">
                      <a16:colId xmlns:a16="http://schemas.microsoft.com/office/drawing/2014/main" val="2384875428"/>
                    </a:ext>
                  </a:extLst>
                </a:gridCol>
                <a:gridCol w="933852">
                  <a:extLst>
                    <a:ext uri="{9D8B030D-6E8A-4147-A177-3AD203B41FA5}">
                      <a16:colId xmlns:a16="http://schemas.microsoft.com/office/drawing/2014/main" val="2326418821"/>
                    </a:ext>
                  </a:extLst>
                </a:gridCol>
                <a:gridCol w="933852">
                  <a:extLst>
                    <a:ext uri="{9D8B030D-6E8A-4147-A177-3AD203B41FA5}">
                      <a16:colId xmlns:a16="http://schemas.microsoft.com/office/drawing/2014/main" val="3217809951"/>
                    </a:ext>
                  </a:extLst>
                </a:gridCol>
                <a:gridCol w="1026710">
                  <a:extLst>
                    <a:ext uri="{9D8B030D-6E8A-4147-A177-3AD203B41FA5}">
                      <a16:colId xmlns:a16="http://schemas.microsoft.com/office/drawing/2014/main" val="2725695484"/>
                    </a:ext>
                  </a:extLst>
                </a:gridCol>
              </a:tblGrid>
              <a:tr h="789165">
                <a:tc>
                  <a:txBody>
                    <a:bodyPr/>
                    <a:lstStyle/>
                    <a:p>
                      <a:pPr marL="0" marR="0" algn="ctr">
                        <a:lnSpc>
                          <a:spcPct val="107000"/>
                        </a:lnSpc>
                        <a:spcBef>
                          <a:spcPts val="600"/>
                        </a:spcBef>
                        <a:spcAft>
                          <a:spcPts val="600"/>
                        </a:spcAft>
                      </a:pPr>
                      <a:r>
                        <a:rPr lang="ro-RO" sz="1800">
                          <a:effectLst/>
                        </a:rPr>
                        <a:t>Cod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dirty="0">
                          <a:effectLst/>
                        </a:rPr>
                        <a:t>Domeniu fundamental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Ramură de știință</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Domeniul de licență</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Specializare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2072479"/>
                  </a:ext>
                </a:extLst>
              </a:tr>
              <a:tr h="385680">
                <a:tc>
                  <a:txBody>
                    <a:bodyPr/>
                    <a:lstStyle/>
                    <a:p>
                      <a:pPr marL="0" marR="0">
                        <a:lnSpc>
                          <a:spcPct val="107000"/>
                        </a:lnSpc>
                        <a:spcBef>
                          <a:spcPts val="600"/>
                        </a:spcBef>
                        <a:spcAft>
                          <a:spcPts val="600"/>
                        </a:spcAft>
                      </a:pPr>
                      <a:r>
                        <a:rPr lang="ro-RO" sz="1800">
                          <a:effectLst/>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ro-RO" sz="1800" dirty="0">
                          <a:effectLst/>
                        </a:rPr>
                        <a:t>Matematică și științe ale naturii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41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8484792"/>
                  </a:ext>
                </a:extLst>
              </a:tr>
              <a:tr h="385680">
                <a:tc>
                  <a:txBody>
                    <a:bodyPr/>
                    <a:lstStyle/>
                    <a:p>
                      <a:pPr marL="0" marR="0">
                        <a:lnSpc>
                          <a:spcPct val="107000"/>
                        </a:lnSpc>
                        <a:spcBef>
                          <a:spcPts val="600"/>
                        </a:spcBef>
                        <a:spcAft>
                          <a:spcPts val="600"/>
                        </a:spcAft>
                      </a:pPr>
                      <a:r>
                        <a:rPr lang="ro-RO" sz="1800">
                          <a:effectLst/>
                        </a:rPr>
                        <a:t>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ro-RO" sz="1800">
                          <a:effectLst/>
                        </a:rPr>
                        <a:t>Științe inginerești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170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9433891"/>
                  </a:ext>
                </a:extLst>
              </a:tr>
              <a:tr h="385680">
                <a:tc>
                  <a:txBody>
                    <a:bodyPr/>
                    <a:lstStyle/>
                    <a:p>
                      <a:pPr marL="0" marR="0">
                        <a:lnSpc>
                          <a:spcPct val="107000"/>
                        </a:lnSpc>
                        <a:spcBef>
                          <a:spcPts val="600"/>
                        </a:spcBef>
                        <a:spcAft>
                          <a:spcPts val="600"/>
                        </a:spcAft>
                      </a:pPr>
                      <a:r>
                        <a:rPr lang="ro-RO" sz="1800">
                          <a:effectLst/>
                        </a:rPr>
                        <a:t>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ro-RO" sz="1800">
                          <a:effectLst/>
                        </a:rPr>
                        <a:t>Științe biologice și biomedicale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7582141"/>
                  </a:ext>
                </a:extLst>
              </a:tr>
              <a:tr h="385680">
                <a:tc>
                  <a:txBody>
                    <a:bodyPr/>
                    <a:lstStyle/>
                    <a:p>
                      <a:pPr marL="0" marR="0">
                        <a:lnSpc>
                          <a:spcPct val="107000"/>
                        </a:lnSpc>
                        <a:spcBef>
                          <a:spcPts val="600"/>
                        </a:spcBef>
                        <a:spcAft>
                          <a:spcPts val="600"/>
                        </a:spcAft>
                      </a:pPr>
                      <a:r>
                        <a:rPr lang="ro-RO" sz="1800">
                          <a:effectLst/>
                        </a:rPr>
                        <a:t>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ro-RO" sz="1800">
                          <a:effectLst/>
                        </a:rPr>
                        <a:t>Științe sociale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71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622459"/>
                  </a:ext>
                </a:extLst>
              </a:tr>
              <a:tr h="385680">
                <a:tc>
                  <a:txBody>
                    <a:bodyPr/>
                    <a:lstStyle/>
                    <a:p>
                      <a:pPr marL="0" marR="0">
                        <a:lnSpc>
                          <a:spcPct val="107000"/>
                        </a:lnSpc>
                        <a:spcBef>
                          <a:spcPts val="600"/>
                        </a:spcBef>
                        <a:spcAft>
                          <a:spcPts val="600"/>
                        </a:spcAft>
                      </a:pPr>
                      <a:r>
                        <a:rPr lang="ro-RO" sz="1800">
                          <a:effectLst/>
                        </a:rPr>
                        <a:t>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ro-RO" sz="1800">
                          <a:effectLst/>
                        </a:rPr>
                        <a:t>Științe umaniste și arte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64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3502433"/>
                  </a:ext>
                </a:extLst>
              </a:tr>
              <a:tr h="385680">
                <a:tc>
                  <a:txBody>
                    <a:bodyPr/>
                    <a:lstStyle/>
                    <a:p>
                      <a:pPr marL="0" marR="0">
                        <a:lnSpc>
                          <a:spcPct val="107000"/>
                        </a:lnSpc>
                        <a:spcBef>
                          <a:spcPts val="600"/>
                        </a:spcBef>
                        <a:spcAft>
                          <a:spcPts val="600"/>
                        </a:spcAft>
                      </a:pPr>
                      <a:r>
                        <a:rPr lang="ro-RO" sz="1800">
                          <a:effectLst/>
                        </a:rPr>
                        <a:t>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ro-RO" sz="1800">
                          <a:effectLst/>
                        </a:rPr>
                        <a:t>Știința sportului și educației fizice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300032"/>
                  </a:ext>
                </a:extLst>
              </a:tr>
              <a:tr h="385680">
                <a:tc>
                  <a:txBody>
                    <a:bodyPr/>
                    <a:lstStyle/>
                    <a:p>
                      <a:pPr marL="0" marR="0" algn="ctr">
                        <a:lnSpc>
                          <a:spcPct val="107000"/>
                        </a:lnSpc>
                        <a:spcBef>
                          <a:spcPts val="600"/>
                        </a:spcBef>
                        <a:spcAft>
                          <a:spcPts val="600"/>
                        </a:spcAft>
                      </a:pPr>
                      <a:r>
                        <a:rPr lang="ro-RO" sz="1800">
                          <a:effectLst/>
                        </a:rPr>
                        <a:t>TOTAL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dirty="0">
                          <a:effectLst/>
                        </a:rPr>
                        <a:t>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34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a:effectLst/>
                        </a:rPr>
                        <a:t>76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ro-RO" sz="1800" dirty="0">
                          <a:effectLst/>
                        </a:rPr>
                        <a:t>367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3254982"/>
                  </a:ext>
                </a:extLst>
              </a:tr>
            </a:tbl>
          </a:graphicData>
        </a:graphic>
      </p:graphicFrame>
      <p:sp>
        <p:nvSpPr>
          <p:cNvPr id="5" name="Rectangle 1"/>
          <p:cNvSpPr>
            <a:spLocks noChangeArrowheads="1"/>
          </p:cNvSpPr>
          <p:nvPr/>
        </p:nvSpPr>
        <p:spPr bwMode="auto">
          <a:xfrm>
            <a:off x="2011680" y="316023"/>
            <a:ext cx="911656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en-US" sz="24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P</a:t>
            </a:r>
            <a:r>
              <a:rPr kumimoji="0" lang="ro-RO" altLang="en-US" sz="2400" b="1" i="0" u="none" strike="noStrike" cap="none" normalizeH="0" baseline="0" dirty="0" smtClean="0" bmk="">
                <a:ln>
                  <a:noFill/>
                </a:ln>
                <a:solidFill>
                  <a:schemeClr val="tx1"/>
                </a:solidFill>
                <a:effectLst/>
                <a:ea typeface="Calibri" panose="020F0502020204030204" pitchFamily="34" charset="0"/>
                <a:cs typeface="Times New Roman" panose="02020603050405020304" pitchFamily="18" charset="0"/>
              </a:rPr>
              <a:t>rezentare succintă date privind specializările din HG nr. 376/2016, cu modificările și completările ulterioare</a:t>
            </a:r>
            <a:endParaRPr kumimoji="0" lang="en-US" altLang="en-US" sz="1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675372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73075609"/>
              </p:ext>
            </p:extLst>
          </p:nvPr>
        </p:nvGraphicFramePr>
        <p:xfrm>
          <a:off x="3336054" y="1028857"/>
          <a:ext cx="7170402" cy="5603617"/>
        </p:xfrm>
        <a:graphic>
          <a:graphicData uri="http://schemas.openxmlformats.org/drawingml/2006/table">
            <a:tbl>
              <a:tblPr firstRow="1" firstCol="1" bandRow="1">
                <a:tableStyleId>{5C22544A-7EE6-4342-B048-85BDC9FD1C3A}</a:tableStyleId>
              </a:tblPr>
              <a:tblGrid>
                <a:gridCol w="1040240">
                  <a:extLst>
                    <a:ext uri="{9D8B030D-6E8A-4147-A177-3AD203B41FA5}">
                      <a16:colId xmlns:a16="http://schemas.microsoft.com/office/drawing/2014/main" val="764820364"/>
                    </a:ext>
                  </a:extLst>
                </a:gridCol>
                <a:gridCol w="1040240">
                  <a:extLst>
                    <a:ext uri="{9D8B030D-6E8A-4147-A177-3AD203B41FA5}">
                      <a16:colId xmlns:a16="http://schemas.microsoft.com/office/drawing/2014/main" val="1418572772"/>
                    </a:ext>
                  </a:extLst>
                </a:gridCol>
                <a:gridCol w="1000756">
                  <a:extLst>
                    <a:ext uri="{9D8B030D-6E8A-4147-A177-3AD203B41FA5}">
                      <a16:colId xmlns:a16="http://schemas.microsoft.com/office/drawing/2014/main" val="2273593886"/>
                    </a:ext>
                  </a:extLst>
                </a:gridCol>
                <a:gridCol w="1000756">
                  <a:extLst>
                    <a:ext uri="{9D8B030D-6E8A-4147-A177-3AD203B41FA5}">
                      <a16:colId xmlns:a16="http://schemas.microsoft.com/office/drawing/2014/main" val="3273327789"/>
                    </a:ext>
                  </a:extLst>
                </a:gridCol>
                <a:gridCol w="951937">
                  <a:extLst>
                    <a:ext uri="{9D8B030D-6E8A-4147-A177-3AD203B41FA5}">
                      <a16:colId xmlns:a16="http://schemas.microsoft.com/office/drawing/2014/main" val="866435783"/>
                    </a:ext>
                  </a:extLst>
                </a:gridCol>
                <a:gridCol w="1017266">
                  <a:extLst>
                    <a:ext uri="{9D8B030D-6E8A-4147-A177-3AD203B41FA5}">
                      <a16:colId xmlns:a16="http://schemas.microsoft.com/office/drawing/2014/main" val="834640111"/>
                    </a:ext>
                  </a:extLst>
                </a:gridCol>
                <a:gridCol w="1119207">
                  <a:extLst>
                    <a:ext uri="{9D8B030D-6E8A-4147-A177-3AD203B41FA5}">
                      <a16:colId xmlns:a16="http://schemas.microsoft.com/office/drawing/2014/main" val="3345834125"/>
                    </a:ext>
                  </a:extLst>
                </a:gridCol>
              </a:tblGrid>
              <a:tr h="1039847">
                <a:tc>
                  <a:txBody>
                    <a:bodyPr/>
                    <a:lstStyle/>
                    <a:p>
                      <a:pPr marL="0" marR="0" algn="ctr">
                        <a:lnSpc>
                          <a:spcPct val="107000"/>
                        </a:lnSpc>
                        <a:spcBef>
                          <a:spcPts val="0"/>
                        </a:spcBef>
                        <a:spcAft>
                          <a:spcPts val="0"/>
                        </a:spcAft>
                      </a:pPr>
                      <a:r>
                        <a:rPr lang="ro-RO" sz="1000">
                          <a:effectLst/>
                        </a:rPr>
                        <a:t>Domeniu fundamental cf. HG nr. 376/2016 cu modificările și completările</a:t>
                      </a:r>
                      <a:br>
                        <a:rPr lang="ro-RO" sz="1000">
                          <a:effectLst/>
                        </a:rPr>
                      </a:br>
                      <a:r>
                        <a:rPr lang="ro-RO" sz="1000">
                          <a:effectLst/>
                        </a:rPr>
                        <a:t>ulterioare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a:txBody>
                    <a:bodyPr/>
                    <a:lstStyle/>
                    <a:p>
                      <a:pPr marL="0" marR="0" algn="ctr">
                        <a:lnSpc>
                          <a:spcPct val="107000"/>
                        </a:lnSpc>
                        <a:spcBef>
                          <a:spcPts val="0"/>
                        </a:spcBef>
                        <a:spcAft>
                          <a:spcPts val="0"/>
                        </a:spcAft>
                      </a:pPr>
                      <a:r>
                        <a:rPr lang="ro-RO" sz="1000" dirty="0">
                          <a:effectLst/>
                        </a:rPr>
                        <a:t>Ramura de știință cf. HG nr. 376/2016, cu modificările și completările ulterioare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a:txBody>
                    <a:bodyPr/>
                    <a:lstStyle/>
                    <a:p>
                      <a:pPr marL="0" marR="0" algn="ctr">
                        <a:lnSpc>
                          <a:spcPct val="107000"/>
                        </a:lnSpc>
                        <a:spcBef>
                          <a:spcPts val="0"/>
                        </a:spcBef>
                        <a:spcAft>
                          <a:spcPts val="0"/>
                        </a:spcAft>
                      </a:pPr>
                      <a:r>
                        <a:rPr lang="ro-RO" sz="1000">
                          <a:effectLst/>
                        </a:rPr>
                        <a:t>Domeniul de licență</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a:txBody>
                    <a:bodyPr/>
                    <a:lstStyle/>
                    <a:p>
                      <a:pPr marL="0" marR="0" algn="ctr">
                        <a:lnSpc>
                          <a:spcPct val="107000"/>
                        </a:lnSpc>
                        <a:spcBef>
                          <a:spcPts val="0"/>
                        </a:spcBef>
                        <a:spcAft>
                          <a:spcPts val="0"/>
                        </a:spcAft>
                      </a:pPr>
                      <a:r>
                        <a:rPr lang="ro-RO" sz="1000">
                          <a:effectLst/>
                        </a:rPr>
                        <a:t>Specializare (S)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a:txBody>
                    <a:bodyPr/>
                    <a:lstStyle/>
                    <a:p>
                      <a:pPr marL="0" marR="0" algn="ctr">
                        <a:lnSpc>
                          <a:spcPct val="107000"/>
                        </a:lnSpc>
                        <a:spcBef>
                          <a:spcPts val="0"/>
                        </a:spcBef>
                        <a:spcAft>
                          <a:spcPts val="0"/>
                        </a:spcAft>
                      </a:pPr>
                      <a:r>
                        <a:rPr lang="ro-RO" sz="1000">
                          <a:effectLst/>
                        </a:rPr>
                        <a:t>Domeniu </a:t>
                      </a:r>
                      <a:br>
                        <a:rPr lang="ro-RO" sz="1000">
                          <a:effectLst/>
                        </a:rPr>
                      </a:br>
                      <a:r>
                        <a:rPr lang="ro-RO" sz="1000">
                          <a:effectLst/>
                        </a:rPr>
                        <a:t>detaliat ISCED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a:txBody>
                    <a:bodyPr/>
                    <a:lstStyle/>
                    <a:p>
                      <a:pPr marL="0" marR="0" algn="ctr">
                        <a:lnSpc>
                          <a:spcPct val="107000"/>
                        </a:lnSpc>
                        <a:spcBef>
                          <a:spcPts val="0"/>
                        </a:spcBef>
                        <a:spcAft>
                          <a:spcPts val="0"/>
                        </a:spcAft>
                      </a:pPr>
                      <a:r>
                        <a:rPr lang="ro-RO" sz="1000">
                          <a:effectLst/>
                        </a:rPr>
                        <a:t>Domeniu </a:t>
                      </a:r>
                      <a:br>
                        <a:rPr lang="ro-RO" sz="1000">
                          <a:effectLst/>
                        </a:rPr>
                      </a:br>
                      <a:r>
                        <a:rPr lang="ro-RO" sz="1000">
                          <a:effectLst/>
                        </a:rPr>
                        <a:t>restrâns ISCED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a:txBody>
                    <a:bodyPr/>
                    <a:lstStyle/>
                    <a:p>
                      <a:pPr marL="0" marR="0" algn="ctr">
                        <a:lnSpc>
                          <a:spcPct val="107000"/>
                        </a:lnSpc>
                        <a:spcBef>
                          <a:spcPts val="0"/>
                        </a:spcBef>
                        <a:spcAft>
                          <a:spcPts val="0"/>
                        </a:spcAft>
                      </a:pPr>
                      <a:r>
                        <a:rPr lang="ro-RO" sz="1000">
                          <a:effectLst/>
                        </a:rPr>
                        <a:t>Domeniu larg</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extLst>
                  <a:ext uri="{0D108BD9-81ED-4DB2-BD59-A6C34878D82A}">
                    <a16:rowId xmlns:a16="http://schemas.microsoft.com/office/drawing/2014/main" val="2067830817"/>
                  </a:ext>
                </a:extLst>
              </a:tr>
              <a:tr h="203095">
                <a:tc rowSpan="2">
                  <a:txBody>
                    <a:bodyPr/>
                    <a:lstStyle/>
                    <a:p>
                      <a:pPr marL="0" marR="0">
                        <a:lnSpc>
                          <a:spcPct val="107000"/>
                        </a:lnSpc>
                        <a:spcBef>
                          <a:spcPts val="0"/>
                        </a:spcBef>
                        <a:spcAft>
                          <a:spcPts val="0"/>
                        </a:spcAft>
                      </a:pPr>
                      <a:r>
                        <a:rPr lang="ro-RO" sz="1000">
                          <a:effectLst/>
                        </a:rPr>
                        <a:t>10. Matematică și științe ale naturii</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rowSpan="2">
                  <a:txBody>
                    <a:bodyPr/>
                    <a:lstStyle/>
                    <a:p>
                      <a:pPr marL="0" marR="0">
                        <a:lnSpc>
                          <a:spcPct val="107000"/>
                        </a:lnSpc>
                        <a:spcBef>
                          <a:spcPts val="0"/>
                        </a:spcBef>
                        <a:spcAft>
                          <a:spcPts val="0"/>
                        </a:spcAft>
                      </a:pPr>
                      <a:r>
                        <a:rPr lang="ro-RO" sz="1000">
                          <a:effectLst/>
                        </a:rPr>
                        <a:t>Informatică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rowSpan="2">
                  <a:txBody>
                    <a:bodyPr/>
                    <a:lstStyle/>
                    <a:p>
                      <a:pPr marL="0" marR="0">
                        <a:lnSpc>
                          <a:spcPct val="107000"/>
                        </a:lnSpc>
                        <a:spcBef>
                          <a:spcPts val="0"/>
                        </a:spcBef>
                        <a:spcAft>
                          <a:spcPts val="0"/>
                        </a:spcAft>
                      </a:pPr>
                      <a:r>
                        <a:rPr lang="ro-RO" sz="1000">
                          <a:effectLst/>
                        </a:rPr>
                        <a:t>Informatică</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a:txBody>
                    <a:bodyPr/>
                    <a:lstStyle/>
                    <a:p>
                      <a:pPr marL="0" marR="0">
                        <a:lnSpc>
                          <a:spcPct val="107000"/>
                        </a:lnSpc>
                        <a:spcBef>
                          <a:spcPts val="0"/>
                        </a:spcBef>
                        <a:spcAft>
                          <a:spcPts val="0"/>
                        </a:spcAft>
                      </a:pPr>
                      <a:r>
                        <a:rPr lang="ro-RO" sz="1000">
                          <a:effectLst/>
                        </a:rPr>
                        <a:t>Informatică</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rowSpan="4">
                  <a:txBody>
                    <a:bodyPr/>
                    <a:lstStyle/>
                    <a:p>
                      <a:pPr marL="0" marR="0">
                        <a:lnSpc>
                          <a:spcPct val="107000"/>
                        </a:lnSpc>
                        <a:spcBef>
                          <a:spcPts val="0"/>
                        </a:spcBef>
                        <a:spcAft>
                          <a:spcPts val="0"/>
                        </a:spcAft>
                      </a:pPr>
                      <a:r>
                        <a:rPr lang="ro-RO" sz="1000" dirty="0">
                          <a:effectLst/>
                        </a:rPr>
                        <a:t>0613 Dezvoltare </a:t>
                      </a:r>
                      <a:r>
                        <a:rPr lang="ro-RO" sz="1000" dirty="0" err="1">
                          <a:effectLst/>
                        </a:rPr>
                        <a:t>şi</a:t>
                      </a:r>
                      <a:r>
                        <a:rPr lang="ro-RO" sz="1000" dirty="0">
                          <a:effectLst/>
                        </a:rPr>
                        <a:t> analiză software </a:t>
                      </a:r>
                      <a:r>
                        <a:rPr lang="ro-RO" sz="1000" dirty="0" err="1">
                          <a:effectLst/>
                        </a:rPr>
                        <a:t>şi</a:t>
                      </a:r>
                      <a:r>
                        <a:rPr lang="ro-RO" sz="1000" dirty="0">
                          <a:effectLst/>
                        </a:rPr>
                        <a:t> </a:t>
                      </a:r>
                      <a:r>
                        <a:rPr lang="ro-RO" sz="1000" dirty="0" err="1">
                          <a:effectLst/>
                        </a:rPr>
                        <a:t>aplicaţii</a:t>
                      </a:r>
                      <a:r>
                        <a:rPr lang="ro-RO" sz="1000" dirty="0">
                          <a:effectLst/>
                        </a:rPr>
                        <a:t> – include specializarea Informatică (știința calculatoarelor)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rowSpan="4">
                  <a:txBody>
                    <a:bodyPr/>
                    <a:lstStyle/>
                    <a:p>
                      <a:pPr marL="0" marR="0">
                        <a:lnSpc>
                          <a:spcPct val="107000"/>
                        </a:lnSpc>
                        <a:spcBef>
                          <a:spcPts val="0"/>
                        </a:spcBef>
                        <a:spcAft>
                          <a:spcPts val="0"/>
                        </a:spcAft>
                      </a:pPr>
                      <a:r>
                        <a:rPr lang="ro-RO" sz="1000">
                          <a:effectLst/>
                        </a:rPr>
                        <a:t>061 Tehnologia informaţiei şi comunicaţiilor (TIC)</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rowSpan="8">
                  <a:txBody>
                    <a:bodyPr/>
                    <a:lstStyle/>
                    <a:p>
                      <a:pPr marL="0" marR="0">
                        <a:lnSpc>
                          <a:spcPct val="107000"/>
                        </a:lnSpc>
                        <a:spcBef>
                          <a:spcPts val="0"/>
                        </a:spcBef>
                        <a:spcAft>
                          <a:spcPts val="0"/>
                        </a:spcAft>
                      </a:pPr>
                      <a:r>
                        <a:rPr lang="ro-RO" sz="1000">
                          <a:effectLst/>
                        </a:rPr>
                        <a:t>06 Tehnologia informaţiei şi comunicaţiilor (TIC)</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extLst>
                  <a:ext uri="{0D108BD9-81ED-4DB2-BD59-A6C34878D82A}">
                    <a16:rowId xmlns:a16="http://schemas.microsoft.com/office/drawing/2014/main" val="1560346340"/>
                  </a:ext>
                </a:extLst>
              </a:tr>
              <a:tr h="37608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ro-RO" sz="1000">
                          <a:effectLst/>
                        </a:rPr>
                        <a:t>Informatică aplicată</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9657254"/>
                  </a:ext>
                </a:extLst>
              </a:tr>
              <a:tr h="725594">
                <a:tc rowSpan="2">
                  <a:txBody>
                    <a:bodyPr/>
                    <a:lstStyle/>
                    <a:p>
                      <a:pPr marL="0" marR="0">
                        <a:lnSpc>
                          <a:spcPct val="107000"/>
                        </a:lnSpc>
                        <a:spcBef>
                          <a:spcPts val="0"/>
                        </a:spcBef>
                        <a:spcAft>
                          <a:spcPts val="0"/>
                        </a:spcAft>
                      </a:pPr>
                      <a:r>
                        <a:rPr lang="ro-RO" sz="1000">
                          <a:effectLst/>
                        </a:rPr>
                        <a:t>20. Științe inginerești</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a:txBody>
                    <a:bodyPr/>
                    <a:lstStyle/>
                    <a:p>
                      <a:pPr marL="0" marR="0">
                        <a:lnSpc>
                          <a:spcPct val="107000"/>
                        </a:lnSpc>
                        <a:spcBef>
                          <a:spcPts val="0"/>
                        </a:spcBef>
                        <a:spcAft>
                          <a:spcPts val="0"/>
                        </a:spcAft>
                      </a:pPr>
                      <a:r>
                        <a:rPr lang="ro-RO" sz="1000" dirty="0">
                          <a:effectLst/>
                        </a:rPr>
                        <a:t>Inginerie electrică, electronică și telecomunicații</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a:txBody>
                    <a:bodyPr/>
                    <a:lstStyle/>
                    <a:p>
                      <a:pPr marL="0" marR="0">
                        <a:lnSpc>
                          <a:spcPct val="107000"/>
                        </a:lnSpc>
                        <a:spcBef>
                          <a:spcPts val="0"/>
                        </a:spcBef>
                        <a:spcAft>
                          <a:spcPts val="0"/>
                        </a:spcAft>
                      </a:pPr>
                      <a:r>
                        <a:rPr lang="ro-RO" sz="1000">
                          <a:effectLst/>
                        </a:rPr>
                        <a:t>Inginerie electrică</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a:txBody>
                    <a:bodyPr/>
                    <a:lstStyle/>
                    <a:p>
                      <a:pPr marL="0" marR="0">
                        <a:lnSpc>
                          <a:spcPct val="107000"/>
                        </a:lnSpc>
                        <a:spcBef>
                          <a:spcPts val="0"/>
                        </a:spcBef>
                        <a:spcAft>
                          <a:spcPts val="0"/>
                        </a:spcAft>
                      </a:pPr>
                      <a:r>
                        <a:rPr lang="ro-RO" sz="1000">
                          <a:effectLst/>
                        </a:rPr>
                        <a:t>Informatică aplicată în inginerie electrică</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96128919"/>
                  </a:ext>
                </a:extLst>
              </a:tr>
              <a:tr h="872006">
                <a:tc vMerge="1">
                  <a:txBody>
                    <a:bodyPr/>
                    <a:lstStyle/>
                    <a:p>
                      <a:endParaRPr lang="en-US"/>
                    </a:p>
                  </a:txBody>
                  <a:tcPr/>
                </a:tc>
                <a:tc>
                  <a:txBody>
                    <a:bodyPr/>
                    <a:lstStyle/>
                    <a:p>
                      <a:pPr marL="0" marR="0">
                        <a:lnSpc>
                          <a:spcPct val="107000"/>
                        </a:lnSpc>
                        <a:spcBef>
                          <a:spcPts val="0"/>
                        </a:spcBef>
                        <a:spcAft>
                          <a:spcPts val="0"/>
                        </a:spcAft>
                      </a:pPr>
                      <a:r>
                        <a:rPr lang="ro-RO" sz="1000">
                          <a:effectLst/>
                        </a:rPr>
                        <a:t>Inginerie mecanică, mecatronică, inginerie industrială și management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a:txBody>
                    <a:bodyPr/>
                    <a:lstStyle/>
                    <a:p>
                      <a:pPr marL="0" marR="0">
                        <a:lnSpc>
                          <a:spcPct val="107000"/>
                        </a:lnSpc>
                        <a:spcBef>
                          <a:spcPts val="0"/>
                        </a:spcBef>
                        <a:spcAft>
                          <a:spcPts val="0"/>
                        </a:spcAft>
                      </a:pPr>
                      <a:r>
                        <a:rPr lang="ro-RO" sz="1000" dirty="0">
                          <a:effectLst/>
                        </a:rPr>
                        <a:t>Ingineria materialelor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a:txBody>
                    <a:bodyPr/>
                    <a:lstStyle/>
                    <a:p>
                      <a:pPr marL="0" marR="0">
                        <a:lnSpc>
                          <a:spcPct val="107000"/>
                        </a:lnSpc>
                        <a:spcBef>
                          <a:spcPts val="0"/>
                        </a:spcBef>
                        <a:spcAft>
                          <a:spcPts val="0"/>
                        </a:spcAft>
                      </a:pPr>
                      <a:r>
                        <a:rPr lang="ro-RO" sz="1000">
                          <a:effectLst/>
                        </a:rPr>
                        <a:t>Informatică aplicată în ingineria materialelor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00738593"/>
                  </a:ext>
                </a:extLst>
              </a:tr>
              <a:tr h="286361">
                <a:tc rowSpan="3">
                  <a:txBody>
                    <a:bodyPr/>
                    <a:lstStyle/>
                    <a:p>
                      <a:pPr marL="0" marR="0">
                        <a:lnSpc>
                          <a:spcPct val="107000"/>
                        </a:lnSpc>
                        <a:spcBef>
                          <a:spcPts val="0"/>
                        </a:spcBef>
                        <a:spcAft>
                          <a:spcPts val="0"/>
                        </a:spcAft>
                      </a:pPr>
                      <a:r>
                        <a:rPr lang="ro-RO" sz="1000">
                          <a:effectLst/>
                        </a:rPr>
                        <a:t>40. Științe sociale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rowSpan="2">
                  <a:txBody>
                    <a:bodyPr/>
                    <a:lstStyle/>
                    <a:p>
                      <a:pPr marL="0" marR="0">
                        <a:lnSpc>
                          <a:spcPct val="107000"/>
                        </a:lnSpc>
                        <a:spcBef>
                          <a:spcPts val="0"/>
                        </a:spcBef>
                        <a:spcAft>
                          <a:spcPts val="0"/>
                        </a:spcAft>
                      </a:pPr>
                      <a:r>
                        <a:rPr lang="ro-RO" sz="1000">
                          <a:effectLst/>
                        </a:rPr>
                        <a:t>Științe economice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rowSpan="2">
                  <a:txBody>
                    <a:bodyPr/>
                    <a:lstStyle/>
                    <a:p>
                      <a:pPr marL="0" marR="0">
                        <a:lnSpc>
                          <a:spcPct val="107000"/>
                        </a:lnSpc>
                        <a:spcBef>
                          <a:spcPts val="0"/>
                        </a:spcBef>
                        <a:spcAft>
                          <a:spcPts val="0"/>
                        </a:spcAft>
                      </a:pPr>
                      <a:r>
                        <a:rPr lang="ro-RO" sz="1000">
                          <a:effectLst/>
                        </a:rPr>
                        <a:t>Cibernetică, statistică și informatică economică</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a:txBody>
                    <a:bodyPr/>
                    <a:lstStyle/>
                    <a:p>
                      <a:pPr marL="0" marR="0">
                        <a:lnSpc>
                          <a:spcPct val="107000"/>
                        </a:lnSpc>
                        <a:spcBef>
                          <a:spcPts val="0"/>
                        </a:spcBef>
                        <a:spcAft>
                          <a:spcPts val="0"/>
                        </a:spcAft>
                      </a:pPr>
                      <a:r>
                        <a:rPr lang="ro-RO" sz="1000">
                          <a:effectLst/>
                        </a:rPr>
                        <a:t>Cibernetică economică</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rowSpan="4">
                  <a:txBody>
                    <a:bodyPr/>
                    <a:lstStyle/>
                    <a:p>
                      <a:pPr marL="0" marR="0">
                        <a:lnSpc>
                          <a:spcPct val="107000"/>
                        </a:lnSpc>
                        <a:spcBef>
                          <a:spcPts val="0"/>
                        </a:spcBef>
                        <a:spcAft>
                          <a:spcPts val="0"/>
                        </a:spcAft>
                      </a:pPr>
                      <a:r>
                        <a:rPr lang="ro-RO" sz="1000">
                          <a:effectLst/>
                        </a:rPr>
                        <a:t>0688 Programe şi calificări interdisciplinare care implică tehnologia informaţiei şi comunicaţiilor (TIC)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rowSpan="4">
                  <a:txBody>
                    <a:bodyPr/>
                    <a:lstStyle/>
                    <a:p>
                      <a:pPr marL="0" marR="0">
                        <a:lnSpc>
                          <a:spcPct val="107000"/>
                        </a:lnSpc>
                        <a:spcBef>
                          <a:spcPts val="0"/>
                        </a:spcBef>
                        <a:spcAft>
                          <a:spcPts val="0"/>
                        </a:spcAft>
                      </a:pPr>
                      <a:r>
                        <a:rPr lang="ro-RO" sz="1000">
                          <a:effectLst/>
                        </a:rPr>
                        <a:t>068 Programe şi calificări interdisciplinare, care implică tehnologia informaţiei şi comunicaţiilor (TIC)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vMerge="1">
                  <a:txBody>
                    <a:bodyPr/>
                    <a:lstStyle/>
                    <a:p>
                      <a:endParaRPr lang="en-US"/>
                    </a:p>
                  </a:txBody>
                  <a:tcPr/>
                </a:tc>
                <a:extLst>
                  <a:ext uri="{0D108BD9-81ED-4DB2-BD59-A6C34878D82A}">
                    <a16:rowId xmlns:a16="http://schemas.microsoft.com/office/drawing/2014/main" val="309851685"/>
                  </a:ext>
                </a:extLst>
              </a:tr>
              <a:tr h="29282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ro-RO" sz="1000">
                          <a:effectLst/>
                        </a:rPr>
                        <a:t>Informatică economică</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19469129"/>
                  </a:ext>
                </a:extLst>
              </a:tr>
              <a:tr h="649905">
                <a:tc vMerge="1">
                  <a:txBody>
                    <a:bodyPr/>
                    <a:lstStyle/>
                    <a:p>
                      <a:endParaRPr lang="en-US"/>
                    </a:p>
                  </a:txBody>
                  <a:tcPr/>
                </a:tc>
                <a:tc>
                  <a:txBody>
                    <a:bodyPr/>
                    <a:lstStyle/>
                    <a:p>
                      <a:pPr marL="0" marR="0">
                        <a:lnSpc>
                          <a:spcPct val="107000"/>
                        </a:lnSpc>
                        <a:spcBef>
                          <a:spcPts val="0"/>
                        </a:spcBef>
                        <a:spcAft>
                          <a:spcPts val="0"/>
                        </a:spcAft>
                      </a:pPr>
                      <a:r>
                        <a:rPr lang="ro-RO" sz="1000">
                          <a:effectLst/>
                        </a:rPr>
                        <a:t>Științe militare, informații și ordine publică</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a:txBody>
                    <a:bodyPr/>
                    <a:lstStyle/>
                    <a:p>
                      <a:pPr marL="0" marR="0">
                        <a:lnSpc>
                          <a:spcPct val="107000"/>
                        </a:lnSpc>
                        <a:spcBef>
                          <a:spcPts val="0"/>
                        </a:spcBef>
                        <a:spcAft>
                          <a:spcPts val="0"/>
                        </a:spcAft>
                      </a:pPr>
                      <a:r>
                        <a:rPr lang="ro-RO" sz="1000">
                          <a:effectLst/>
                        </a:rPr>
                        <a:t>Științe militare, informații și ordine publică</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a:txBody>
                    <a:bodyPr/>
                    <a:lstStyle/>
                    <a:p>
                      <a:pPr marL="0" marR="0">
                        <a:lnSpc>
                          <a:spcPct val="107000"/>
                        </a:lnSpc>
                        <a:spcBef>
                          <a:spcPts val="0"/>
                        </a:spcBef>
                        <a:spcAft>
                          <a:spcPts val="0"/>
                        </a:spcAft>
                      </a:pPr>
                      <a:r>
                        <a:rPr lang="ro-RO" sz="1000">
                          <a:effectLst/>
                        </a:rPr>
                        <a:t>Sisteme informaționale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25706688"/>
                  </a:ext>
                </a:extLst>
              </a:tr>
              <a:tr h="872006">
                <a:tc>
                  <a:txBody>
                    <a:bodyPr/>
                    <a:lstStyle/>
                    <a:p>
                      <a:pPr marL="0" marR="0">
                        <a:lnSpc>
                          <a:spcPct val="107000"/>
                        </a:lnSpc>
                        <a:spcBef>
                          <a:spcPts val="0"/>
                        </a:spcBef>
                        <a:spcAft>
                          <a:spcPts val="0"/>
                        </a:spcAft>
                      </a:pPr>
                      <a:r>
                        <a:rPr lang="ro-RO" sz="1000">
                          <a:effectLst/>
                        </a:rPr>
                        <a:t>20. Științe inginerești</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a:txBody>
                    <a:bodyPr/>
                    <a:lstStyle/>
                    <a:p>
                      <a:pPr marL="0" marR="0">
                        <a:lnSpc>
                          <a:spcPct val="107000"/>
                        </a:lnSpc>
                        <a:spcBef>
                          <a:spcPts val="0"/>
                        </a:spcBef>
                        <a:spcAft>
                          <a:spcPts val="0"/>
                        </a:spcAft>
                      </a:pPr>
                      <a:r>
                        <a:rPr lang="ro-RO" sz="1000">
                          <a:effectLst/>
                        </a:rPr>
                        <a:t>Inginerie mecanică, mecatronică, inginerie industrială și management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a:txBody>
                    <a:bodyPr/>
                    <a:lstStyle/>
                    <a:p>
                      <a:pPr marL="0" marR="0">
                        <a:lnSpc>
                          <a:spcPct val="107000"/>
                        </a:lnSpc>
                        <a:spcBef>
                          <a:spcPts val="0"/>
                        </a:spcBef>
                        <a:spcAft>
                          <a:spcPts val="0"/>
                        </a:spcAft>
                      </a:pPr>
                      <a:r>
                        <a:rPr lang="ro-RO" sz="1000">
                          <a:effectLst/>
                        </a:rPr>
                        <a:t>Științe inginerești aplicate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a:txBody>
                    <a:bodyPr/>
                    <a:lstStyle/>
                    <a:p>
                      <a:pPr marL="0" marR="0">
                        <a:lnSpc>
                          <a:spcPct val="107000"/>
                        </a:lnSpc>
                        <a:spcBef>
                          <a:spcPts val="0"/>
                        </a:spcBef>
                        <a:spcAft>
                          <a:spcPts val="0"/>
                        </a:spcAft>
                      </a:pPr>
                      <a:r>
                        <a:rPr lang="ro-RO" sz="1000" dirty="0">
                          <a:effectLst/>
                        </a:rPr>
                        <a:t>Informatică industrială</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3548" marR="63548"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48126868"/>
                  </a:ext>
                </a:extLst>
              </a:tr>
            </a:tbl>
          </a:graphicData>
        </a:graphic>
      </p:graphicFrame>
      <p:sp>
        <p:nvSpPr>
          <p:cNvPr id="5" name="Rectangle 1"/>
          <p:cNvSpPr>
            <a:spLocks noChangeArrowheads="1"/>
          </p:cNvSpPr>
          <p:nvPr/>
        </p:nvSpPr>
        <p:spPr bwMode="auto">
          <a:xfrm>
            <a:off x="1680112" y="133852"/>
            <a:ext cx="95670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en-US" sz="24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Reflectarea programelor de studii de licență privind TIC în specializările din învățământul superior românesc și în ISCED 2013</a:t>
            </a:r>
            <a:endParaRPr kumimoji="0" lang="ro-RO" altLang="en-US" sz="20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0847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69814136"/>
              </p:ext>
            </p:extLst>
          </p:nvPr>
        </p:nvGraphicFramePr>
        <p:xfrm>
          <a:off x="3273552" y="644652"/>
          <a:ext cx="6483096" cy="6242304"/>
        </p:xfrm>
        <a:graphic>
          <a:graphicData uri="http://schemas.openxmlformats.org/drawingml/2006/table">
            <a:tbl>
              <a:tblPr firstRow="1" firstCol="1" bandRow="1">
                <a:tableStyleId>{5C22544A-7EE6-4342-B048-85BDC9FD1C3A}</a:tableStyleId>
              </a:tblPr>
              <a:tblGrid>
                <a:gridCol w="3042380">
                  <a:extLst>
                    <a:ext uri="{9D8B030D-6E8A-4147-A177-3AD203B41FA5}">
                      <a16:colId xmlns:a16="http://schemas.microsoft.com/office/drawing/2014/main" val="3793926970"/>
                    </a:ext>
                  </a:extLst>
                </a:gridCol>
                <a:gridCol w="3440716">
                  <a:extLst>
                    <a:ext uri="{9D8B030D-6E8A-4147-A177-3AD203B41FA5}">
                      <a16:colId xmlns:a16="http://schemas.microsoft.com/office/drawing/2014/main" val="917252729"/>
                    </a:ext>
                  </a:extLst>
                </a:gridCol>
              </a:tblGrid>
              <a:tr h="132956">
                <a:tc>
                  <a:txBody>
                    <a:bodyPr/>
                    <a:lstStyle/>
                    <a:p>
                      <a:pPr marL="0" marR="0" algn="ctr">
                        <a:lnSpc>
                          <a:spcPct val="107000"/>
                        </a:lnSpc>
                        <a:spcBef>
                          <a:spcPts val="300"/>
                        </a:spcBef>
                        <a:spcAft>
                          <a:spcPts val="300"/>
                        </a:spcAft>
                      </a:pPr>
                      <a:r>
                        <a:rPr lang="ro-RO" sz="1000" dirty="0">
                          <a:effectLst/>
                        </a:rPr>
                        <a:t>ISCED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015" marR="45015" marT="0" marB="0"/>
                </a:tc>
                <a:tc>
                  <a:txBody>
                    <a:bodyPr/>
                    <a:lstStyle/>
                    <a:p>
                      <a:pPr marL="0" marR="0" algn="ctr">
                        <a:lnSpc>
                          <a:spcPct val="107000"/>
                        </a:lnSpc>
                        <a:spcBef>
                          <a:spcPts val="300"/>
                        </a:spcBef>
                        <a:spcAft>
                          <a:spcPts val="300"/>
                        </a:spcAft>
                      </a:pPr>
                      <a:r>
                        <a:rPr lang="ro-RO" sz="1000">
                          <a:effectLst/>
                        </a:rPr>
                        <a:t>COR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015" marR="45015" marT="0" marB="0"/>
                </a:tc>
                <a:extLst>
                  <a:ext uri="{0D108BD9-81ED-4DB2-BD59-A6C34878D82A}">
                    <a16:rowId xmlns:a16="http://schemas.microsoft.com/office/drawing/2014/main" val="1252103026"/>
                  </a:ext>
                </a:extLst>
              </a:tr>
              <a:tr h="120021">
                <a:tc>
                  <a:txBody>
                    <a:bodyPr/>
                    <a:lstStyle/>
                    <a:p>
                      <a:pPr marL="0" marR="0">
                        <a:lnSpc>
                          <a:spcPct val="107000"/>
                        </a:lnSpc>
                        <a:spcBef>
                          <a:spcPts val="300"/>
                        </a:spcBef>
                        <a:spcAft>
                          <a:spcPts val="300"/>
                        </a:spcAft>
                      </a:pPr>
                      <a:r>
                        <a:rPr lang="ro-RO" sz="1000" dirty="0">
                          <a:effectLst/>
                        </a:rPr>
                        <a:t>00 Programe și calificări generale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015" marR="45015" marT="0" marB="0"/>
                </a:tc>
                <a:tc>
                  <a:txBody>
                    <a:bodyPr/>
                    <a:lstStyle/>
                    <a:p>
                      <a:pPr marL="0" marR="0">
                        <a:lnSpc>
                          <a:spcPct val="107000"/>
                        </a:lnSpc>
                        <a:spcBef>
                          <a:spcPts val="300"/>
                        </a:spcBef>
                        <a:spcAft>
                          <a:spcPts val="300"/>
                        </a:spcAft>
                      </a:pPr>
                      <a:r>
                        <a:rPr lang="ro-RO" sz="10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015" marR="45015" marT="0" marB="0"/>
                </a:tc>
                <a:extLst>
                  <a:ext uri="{0D108BD9-81ED-4DB2-BD59-A6C34878D82A}">
                    <a16:rowId xmlns:a16="http://schemas.microsoft.com/office/drawing/2014/main" val="4049185967"/>
                  </a:ext>
                </a:extLst>
              </a:tr>
              <a:tr h="2451614">
                <a:tc>
                  <a:txBody>
                    <a:bodyPr/>
                    <a:lstStyle/>
                    <a:p>
                      <a:pPr marL="0" marR="0">
                        <a:lnSpc>
                          <a:spcPct val="107000"/>
                        </a:lnSpc>
                        <a:spcBef>
                          <a:spcPts val="300"/>
                        </a:spcBef>
                        <a:spcAft>
                          <a:spcPts val="300"/>
                        </a:spcAft>
                      </a:pPr>
                      <a:r>
                        <a:rPr lang="ro-RO" sz="1000" dirty="0">
                          <a:effectLst/>
                        </a:rPr>
                        <a:t>01 Educația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015" marR="45015" marT="0" marB="0"/>
                </a:tc>
                <a:tc>
                  <a:txBody>
                    <a:bodyPr/>
                    <a:lstStyle/>
                    <a:p>
                      <a:pPr marL="0" marR="0">
                        <a:lnSpc>
                          <a:spcPct val="107000"/>
                        </a:lnSpc>
                        <a:spcBef>
                          <a:spcPts val="300"/>
                        </a:spcBef>
                        <a:spcAft>
                          <a:spcPts val="300"/>
                        </a:spcAft>
                      </a:pPr>
                      <a:r>
                        <a:rPr lang="ro-RO" sz="1000">
                          <a:effectLst/>
                        </a:rPr>
                        <a:t>2310 Profesori universitari și asimilați</a:t>
                      </a:r>
                      <a:endParaRPr lang="en-US" sz="900">
                        <a:effectLst/>
                      </a:endParaRPr>
                    </a:p>
                    <a:p>
                      <a:pPr marL="0" marR="0">
                        <a:lnSpc>
                          <a:spcPct val="107000"/>
                        </a:lnSpc>
                        <a:spcBef>
                          <a:spcPts val="300"/>
                        </a:spcBef>
                        <a:spcAft>
                          <a:spcPts val="300"/>
                        </a:spcAft>
                      </a:pPr>
                      <a:r>
                        <a:rPr lang="ro-RO" sz="1000">
                          <a:effectLst/>
                        </a:rPr>
                        <a:t>2320 Profesori în învățământ profesional</a:t>
                      </a:r>
                      <a:endParaRPr lang="en-US" sz="900">
                        <a:effectLst/>
                      </a:endParaRPr>
                    </a:p>
                    <a:p>
                      <a:pPr marL="0" marR="0">
                        <a:lnSpc>
                          <a:spcPct val="107000"/>
                        </a:lnSpc>
                        <a:spcBef>
                          <a:spcPts val="300"/>
                        </a:spcBef>
                        <a:spcAft>
                          <a:spcPts val="300"/>
                        </a:spcAft>
                      </a:pPr>
                      <a:r>
                        <a:rPr lang="ro-RO" sz="1000">
                          <a:effectLst/>
                        </a:rPr>
                        <a:t>2330 Profesori în învățământ secundar</a:t>
                      </a:r>
                      <a:endParaRPr lang="en-US" sz="900">
                        <a:effectLst/>
                      </a:endParaRPr>
                    </a:p>
                    <a:p>
                      <a:pPr marL="0" marR="0">
                        <a:lnSpc>
                          <a:spcPct val="107000"/>
                        </a:lnSpc>
                        <a:spcBef>
                          <a:spcPts val="300"/>
                        </a:spcBef>
                        <a:spcAft>
                          <a:spcPts val="300"/>
                        </a:spcAft>
                      </a:pPr>
                      <a:r>
                        <a:rPr lang="ro-RO" sz="1000">
                          <a:effectLst/>
                        </a:rPr>
                        <a:t>2341 Profesori în învățământ primar</a:t>
                      </a:r>
                      <a:endParaRPr lang="en-US" sz="900">
                        <a:effectLst/>
                      </a:endParaRPr>
                    </a:p>
                    <a:p>
                      <a:pPr marL="0" marR="0">
                        <a:lnSpc>
                          <a:spcPct val="107000"/>
                        </a:lnSpc>
                        <a:spcBef>
                          <a:spcPts val="300"/>
                        </a:spcBef>
                        <a:spcAft>
                          <a:spcPts val="300"/>
                        </a:spcAft>
                      </a:pPr>
                      <a:r>
                        <a:rPr lang="ro-RO" sz="1000">
                          <a:effectLst/>
                        </a:rPr>
                        <a:t>2342 Educatori în învățământul preșcolar</a:t>
                      </a:r>
                      <a:endParaRPr lang="en-US" sz="900">
                        <a:effectLst/>
                      </a:endParaRPr>
                    </a:p>
                    <a:p>
                      <a:pPr marL="0" marR="0">
                        <a:lnSpc>
                          <a:spcPct val="107000"/>
                        </a:lnSpc>
                        <a:spcBef>
                          <a:spcPts val="300"/>
                        </a:spcBef>
                        <a:spcAft>
                          <a:spcPts val="300"/>
                        </a:spcAft>
                      </a:pPr>
                      <a:r>
                        <a:rPr lang="ro-RO" sz="1000">
                          <a:effectLst/>
                        </a:rPr>
                        <a:t>2351 Specialiști în metodologia didactică</a:t>
                      </a:r>
                      <a:endParaRPr lang="en-US" sz="900">
                        <a:effectLst/>
                      </a:endParaRPr>
                    </a:p>
                    <a:p>
                      <a:pPr marL="0" marR="0">
                        <a:lnSpc>
                          <a:spcPct val="107000"/>
                        </a:lnSpc>
                        <a:spcBef>
                          <a:spcPts val="300"/>
                        </a:spcBef>
                        <a:spcAft>
                          <a:spcPts val="300"/>
                        </a:spcAft>
                      </a:pPr>
                      <a:r>
                        <a:rPr lang="ro-RO" sz="1000">
                          <a:effectLst/>
                        </a:rPr>
                        <a:t>2352 Instructori-formatori pentru elevi cu nevoi speciale</a:t>
                      </a:r>
                      <a:endParaRPr lang="en-US" sz="900">
                        <a:effectLst/>
                      </a:endParaRPr>
                    </a:p>
                    <a:p>
                      <a:pPr marL="0" marR="0">
                        <a:lnSpc>
                          <a:spcPct val="107000"/>
                        </a:lnSpc>
                        <a:spcBef>
                          <a:spcPts val="300"/>
                        </a:spcBef>
                        <a:spcAft>
                          <a:spcPts val="300"/>
                        </a:spcAft>
                      </a:pPr>
                      <a:r>
                        <a:rPr lang="ro-RO" sz="1000">
                          <a:effectLst/>
                        </a:rPr>
                        <a:t>2353 Alți instructori-formatori de limbi străine</a:t>
                      </a:r>
                      <a:endParaRPr lang="en-US" sz="900">
                        <a:effectLst/>
                      </a:endParaRPr>
                    </a:p>
                    <a:p>
                      <a:pPr marL="0" marR="0">
                        <a:lnSpc>
                          <a:spcPct val="107000"/>
                        </a:lnSpc>
                        <a:spcBef>
                          <a:spcPts val="300"/>
                        </a:spcBef>
                        <a:spcAft>
                          <a:spcPts val="300"/>
                        </a:spcAft>
                      </a:pPr>
                      <a:r>
                        <a:rPr lang="ro-RO" sz="1000">
                          <a:effectLst/>
                        </a:rPr>
                        <a:t>2354 Alți instructori-formatori în muzică </a:t>
                      </a:r>
                      <a:endParaRPr lang="en-US" sz="900">
                        <a:effectLst/>
                      </a:endParaRPr>
                    </a:p>
                    <a:p>
                      <a:pPr marL="0" marR="0">
                        <a:lnSpc>
                          <a:spcPct val="107000"/>
                        </a:lnSpc>
                        <a:spcBef>
                          <a:spcPts val="300"/>
                        </a:spcBef>
                        <a:spcAft>
                          <a:spcPts val="300"/>
                        </a:spcAft>
                      </a:pPr>
                      <a:r>
                        <a:rPr lang="ro-RO" sz="1000">
                          <a:effectLst/>
                        </a:rPr>
                        <a:t>2355 Alți instructori-formatori de artă</a:t>
                      </a:r>
                      <a:endParaRPr lang="en-US" sz="900">
                        <a:effectLst/>
                      </a:endParaRPr>
                    </a:p>
                    <a:p>
                      <a:pPr marL="0" marR="0">
                        <a:lnSpc>
                          <a:spcPct val="107000"/>
                        </a:lnSpc>
                        <a:spcBef>
                          <a:spcPts val="300"/>
                        </a:spcBef>
                        <a:spcAft>
                          <a:spcPts val="300"/>
                        </a:spcAft>
                      </a:pPr>
                      <a:r>
                        <a:rPr lang="ro-RO" sz="1000">
                          <a:effectLst/>
                        </a:rPr>
                        <a:t>2356 Instructori-formatori în tehnologia informației</a:t>
                      </a:r>
                      <a:endParaRPr lang="en-US" sz="900">
                        <a:effectLst/>
                      </a:endParaRPr>
                    </a:p>
                    <a:p>
                      <a:pPr marL="0" marR="0">
                        <a:lnSpc>
                          <a:spcPct val="107000"/>
                        </a:lnSpc>
                        <a:spcBef>
                          <a:spcPts val="300"/>
                        </a:spcBef>
                        <a:spcAft>
                          <a:spcPts val="300"/>
                        </a:spcAft>
                      </a:pPr>
                      <a:r>
                        <a:rPr lang="ro-RO" sz="1000">
                          <a:effectLst/>
                        </a:rPr>
                        <a:t>2359 Specialiști în învățământ neclasificați în grupele de bază anterioare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015" marR="45015" marT="0" marB="0"/>
                </a:tc>
                <a:extLst>
                  <a:ext uri="{0D108BD9-81ED-4DB2-BD59-A6C34878D82A}">
                    <a16:rowId xmlns:a16="http://schemas.microsoft.com/office/drawing/2014/main" val="973192118"/>
                  </a:ext>
                </a:extLst>
              </a:tr>
              <a:tr h="2571636">
                <a:tc>
                  <a:txBody>
                    <a:bodyPr/>
                    <a:lstStyle/>
                    <a:p>
                      <a:pPr marL="0" marR="0">
                        <a:lnSpc>
                          <a:spcPct val="107000"/>
                        </a:lnSpc>
                        <a:spcBef>
                          <a:spcPts val="300"/>
                        </a:spcBef>
                        <a:spcAft>
                          <a:spcPts val="300"/>
                        </a:spcAft>
                      </a:pPr>
                      <a:r>
                        <a:rPr lang="ro-RO" sz="1000" dirty="0">
                          <a:effectLst/>
                        </a:rPr>
                        <a:t>02 Arte și științe umaniste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015" marR="45015" marT="0" marB="0"/>
                </a:tc>
                <a:tc>
                  <a:txBody>
                    <a:bodyPr/>
                    <a:lstStyle/>
                    <a:p>
                      <a:pPr marL="0" marR="0">
                        <a:lnSpc>
                          <a:spcPct val="107000"/>
                        </a:lnSpc>
                        <a:spcBef>
                          <a:spcPts val="300"/>
                        </a:spcBef>
                        <a:spcAft>
                          <a:spcPts val="300"/>
                        </a:spcAft>
                      </a:pPr>
                      <a:r>
                        <a:rPr lang="ro-RO" sz="1000" dirty="0">
                          <a:effectLst/>
                        </a:rPr>
                        <a:t>2633 Filozofi, istorici și specialiști în științe politice</a:t>
                      </a:r>
                      <a:endParaRPr lang="en-US" sz="900" dirty="0">
                        <a:effectLst/>
                      </a:endParaRPr>
                    </a:p>
                    <a:p>
                      <a:pPr marL="0" marR="0">
                        <a:lnSpc>
                          <a:spcPct val="107000"/>
                        </a:lnSpc>
                        <a:spcBef>
                          <a:spcPts val="300"/>
                        </a:spcBef>
                        <a:spcAft>
                          <a:spcPts val="300"/>
                        </a:spcAft>
                      </a:pPr>
                      <a:r>
                        <a:rPr lang="ro-RO" sz="1000" dirty="0">
                          <a:effectLst/>
                        </a:rPr>
                        <a:t>2634 Psihologi</a:t>
                      </a:r>
                      <a:endParaRPr lang="en-US" sz="900" dirty="0">
                        <a:effectLst/>
                      </a:endParaRPr>
                    </a:p>
                    <a:p>
                      <a:pPr marL="0" marR="0">
                        <a:lnSpc>
                          <a:spcPct val="107000"/>
                        </a:lnSpc>
                        <a:spcBef>
                          <a:spcPts val="300"/>
                        </a:spcBef>
                        <a:spcAft>
                          <a:spcPts val="300"/>
                        </a:spcAft>
                      </a:pPr>
                      <a:r>
                        <a:rPr lang="ro-RO" sz="1000" dirty="0">
                          <a:effectLst/>
                        </a:rPr>
                        <a:t>2636 Specialiști în religie</a:t>
                      </a:r>
                      <a:endParaRPr lang="en-US" sz="900" dirty="0">
                        <a:effectLst/>
                      </a:endParaRPr>
                    </a:p>
                    <a:p>
                      <a:pPr marL="0" marR="0">
                        <a:lnSpc>
                          <a:spcPct val="107000"/>
                        </a:lnSpc>
                        <a:spcBef>
                          <a:spcPts val="300"/>
                        </a:spcBef>
                        <a:spcAft>
                          <a:spcPts val="300"/>
                        </a:spcAft>
                      </a:pPr>
                      <a:r>
                        <a:rPr lang="ro-RO" sz="1000" dirty="0">
                          <a:effectLst/>
                        </a:rPr>
                        <a:t>2641 Autori și asimilați</a:t>
                      </a:r>
                      <a:endParaRPr lang="en-US" sz="900" dirty="0">
                        <a:effectLst/>
                      </a:endParaRPr>
                    </a:p>
                    <a:p>
                      <a:pPr marL="0" marR="0">
                        <a:lnSpc>
                          <a:spcPct val="107000"/>
                        </a:lnSpc>
                        <a:spcBef>
                          <a:spcPts val="300"/>
                        </a:spcBef>
                        <a:spcAft>
                          <a:spcPts val="300"/>
                        </a:spcAft>
                      </a:pPr>
                      <a:r>
                        <a:rPr lang="ro-RO" sz="1000" dirty="0">
                          <a:effectLst/>
                        </a:rPr>
                        <a:t>2643 Traducători, interpreți și alți lingviști</a:t>
                      </a:r>
                      <a:endParaRPr lang="en-US" sz="900" dirty="0">
                        <a:effectLst/>
                      </a:endParaRPr>
                    </a:p>
                    <a:p>
                      <a:pPr marL="0" marR="0">
                        <a:lnSpc>
                          <a:spcPct val="107000"/>
                        </a:lnSpc>
                        <a:spcBef>
                          <a:spcPts val="300"/>
                        </a:spcBef>
                        <a:spcAft>
                          <a:spcPts val="300"/>
                        </a:spcAft>
                      </a:pPr>
                      <a:r>
                        <a:rPr lang="ro-RO" sz="1000" dirty="0">
                          <a:effectLst/>
                        </a:rPr>
                        <a:t>2651 Specialiști în arte vizuale</a:t>
                      </a:r>
                      <a:endParaRPr lang="en-US" sz="900" dirty="0">
                        <a:effectLst/>
                      </a:endParaRPr>
                    </a:p>
                    <a:p>
                      <a:pPr marL="0" marR="0">
                        <a:lnSpc>
                          <a:spcPct val="107000"/>
                        </a:lnSpc>
                        <a:spcBef>
                          <a:spcPts val="300"/>
                        </a:spcBef>
                        <a:spcAft>
                          <a:spcPts val="300"/>
                        </a:spcAft>
                      </a:pPr>
                      <a:r>
                        <a:rPr lang="ro-RO" sz="1000" dirty="0">
                          <a:effectLst/>
                        </a:rPr>
                        <a:t>2652 Muzicieni, cântăreți și compozitori</a:t>
                      </a:r>
                      <a:endParaRPr lang="en-US" sz="900" dirty="0">
                        <a:effectLst/>
                      </a:endParaRPr>
                    </a:p>
                    <a:p>
                      <a:pPr marL="0" marR="0">
                        <a:lnSpc>
                          <a:spcPct val="107000"/>
                        </a:lnSpc>
                        <a:spcBef>
                          <a:spcPts val="300"/>
                        </a:spcBef>
                        <a:spcAft>
                          <a:spcPts val="300"/>
                        </a:spcAft>
                      </a:pPr>
                      <a:r>
                        <a:rPr lang="ro-RO" sz="1000" dirty="0">
                          <a:effectLst/>
                        </a:rPr>
                        <a:t>2653 Dansatori și coregrafi</a:t>
                      </a:r>
                      <a:endParaRPr lang="en-US" sz="900" dirty="0">
                        <a:effectLst/>
                      </a:endParaRPr>
                    </a:p>
                    <a:p>
                      <a:pPr marL="0" marR="0">
                        <a:lnSpc>
                          <a:spcPct val="107000"/>
                        </a:lnSpc>
                        <a:spcBef>
                          <a:spcPts val="300"/>
                        </a:spcBef>
                        <a:spcAft>
                          <a:spcPts val="300"/>
                        </a:spcAft>
                      </a:pPr>
                      <a:r>
                        <a:rPr lang="ro-RO" sz="1000" dirty="0">
                          <a:effectLst/>
                        </a:rPr>
                        <a:t>2654 Regizori și producători de film, teatru și alte spectacole</a:t>
                      </a:r>
                      <a:endParaRPr lang="en-US" sz="900" dirty="0">
                        <a:effectLst/>
                      </a:endParaRPr>
                    </a:p>
                    <a:p>
                      <a:pPr marL="0" marR="0">
                        <a:lnSpc>
                          <a:spcPct val="107000"/>
                        </a:lnSpc>
                        <a:spcBef>
                          <a:spcPts val="300"/>
                        </a:spcBef>
                        <a:spcAft>
                          <a:spcPts val="300"/>
                        </a:spcAft>
                      </a:pPr>
                      <a:r>
                        <a:rPr lang="ro-RO" sz="1000" dirty="0">
                          <a:effectLst/>
                        </a:rPr>
                        <a:t>2655 Actori</a:t>
                      </a:r>
                      <a:endParaRPr lang="en-US" sz="900" dirty="0">
                        <a:effectLst/>
                      </a:endParaRPr>
                    </a:p>
                    <a:p>
                      <a:pPr marL="0" marR="0">
                        <a:lnSpc>
                          <a:spcPct val="107000"/>
                        </a:lnSpc>
                        <a:spcBef>
                          <a:spcPts val="300"/>
                        </a:spcBef>
                        <a:spcAft>
                          <a:spcPts val="300"/>
                        </a:spcAft>
                      </a:pPr>
                      <a:r>
                        <a:rPr lang="ro-RO" sz="1000" dirty="0">
                          <a:effectLst/>
                        </a:rPr>
                        <a:t>2656 Crainici la radio, televiziune și alte mijloace de comunicare</a:t>
                      </a:r>
                      <a:endParaRPr lang="en-US" sz="900" dirty="0">
                        <a:effectLst/>
                      </a:endParaRPr>
                    </a:p>
                    <a:p>
                      <a:pPr marL="0" marR="0">
                        <a:lnSpc>
                          <a:spcPct val="107000"/>
                        </a:lnSpc>
                        <a:spcBef>
                          <a:spcPts val="300"/>
                        </a:spcBef>
                        <a:spcAft>
                          <a:spcPts val="300"/>
                        </a:spcAft>
                      </a:pPr>
                      <a:r>
                        <a:rPr lang="ro-RO" sz="1000" dirty="0">
                          <a:effectLst/>
                        </a:rPr>
                        <a:t>2659 Artiști creatori și actori neclasificați în grupele de bază anterioare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015" marR="45015" marT="0" marB="0"/>
                </a:tc>
                <a:extLst>
                  <a:ext uri="{0D108BD9-81ED-4DB2-BD59-A6C34878D82A}">
                    <a16:rowId xmlns:a16="http://schemas.microsoft.com/office/drawing/2014/main" val="2671207391"/>
                  </a:ext>
                </a:extLst>
              </a:tr>
            </a:tbl>
          </a:graphicData>
        </a:graphic>
      </p:graphicFrame>
      <p:sp>
        <p:nvSpPr>
          <p:cNvPr id="5" name="Rectangle 1"/>
          <p:cNvSpPr>
            <a:spLocks noChangeArrowheads="1"/>
          </p:cNvSpPr>
          <p:nvPr/>
        </p:nvSpPr>
        <p:spPr bwMode="auto">
          <a:xfrm>
            <a:off x="4597263" y="150400"/>
            <a:ext cx="30836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24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Corelare COR - ISCED</a:t>
            </a:r>
            <a:endParaRPr kumimoji="0" lang="en-US" altLang="en-US" sz="1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092213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7459" y="0"/>
            <a:ext cx="8704614" cy="6727825"/>
          </a:xfrm>
        </p:spPr>
      </p:pic>
    </p:spTree>
    <p:extLst>
      <p:ext uri="{BB962C8B-B14F-4D97-AF65-F5344CB8AC3E}">
        <p14:creationId xmlns:p14="http://schemas.microsoft.com/office/powerpoint/2010/main" val="711548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1742" y="1574075"/>
            <a:ext cx="10329738" cy="4040341"/>
          </a:xfrm>
        </p:spPr>
        <p:txBody>
          <a:bodyPr>
            <a:normAutofit/>
          </a:bodyPr>
          <a:lstStyle/>
          <a:p>
            <a:r>
              <a:rPr lang="en-US" dirty="0" smtClean="0"/>
              <a:t>Este </a:t>
            </a:r>
            <a:r>
              <a:rPr lang="en-US" dirty="0" err="1" smtClean="0"/>
              <a:t>nevoie</a:t>
            </a:r>
            <a:r>
              <a:rPr lang="en-US" dirty="0" smtClean="0"/>
              <a:t> de un instrument de </a:t>
            </a:r>
            <a:r>
              <a:rPr lang="en-US" dirty="0" err="1" smtClean="0"/>
              <a:t>ajutor</a:t>
            </a:r>
            <a:r>
              <a:rPr lang="en-US" dirty="0" smtClean="0"/>
              <a:t> </a:t>
            </a:r>
            <a:r>
              <a:rPr lang="ro-RO" dirty="0" smtClean="0"/>
              <a:t>î</a:t>
            </a:r>
            <a:r>
              <a:rPr lang="en-US" dirty="0" smtClean="0"/>
              <a:t>n </a:t>
            </a:r>
            <a:r>
              <a:rPr lang="en-US" dirty="0" err="1" smtClean="0"/>
              <a:t>recunoa</a:t>
            </a:r>
            <a:r>
              <a:rPr lang="ro-RO" dirty="0" smtClean="0"/>
              <a:t>ș</a:t>
            </a:r>
            <a:r>
              <a:rPr lang="en-US" dirty="0" err="1" smtClean="0"/>
              <a:t>terea</a:t>
            </a:r>
            <a:r>
              <a:rPr lang="en-US" dirty="0" smtClean="0"/>
              <a:t> </a:t>
            </a:r>
            <a:r>
              <a:rPr lang="en-US" dirty="0" err="1" smtClean="0"/>
              <a:t>calific</a:t>
            </a:r>
            <a:r>
              <a:rPr lang="ro-RO" dirty="0" smtClean="0"/>
              <a:t>ă</a:t>
            </a:r>
            <a:r>
              <a:rPr lang="en-US" dirty="0" err="1" smtClean="0"/>
              <a:t>rilor</a:t>
            </a:r>
            <a:r>
              <a:rPr lang="en-US" dirty="0" smtClean="0"/>
              <a:t> </a:t>
            </a:r>
            <a:r>
              <a:rPr lang="en-US" dirty="0" err="1" smtClean="0"/>
              <a:t>ob</a:t>
            </a:r>
            <a:r>
              <a:rPr lang="ro-RO" dirty="0" smtClean="0"/>
              <a:t>ț</a:t>
            </a:r>
            <a:r>
              <a:rPr lang="en-US" dirty="0" err="1" smtClean="0"/>
              <a:t>inute</a:t>
            </a:r>
            <a:r>
              <a:rPr lang="en-US" dirty="0" smtClean="0"/>
              <a:t> </a:t>
            </a:r>
            <a:r>
              <a:rPr lang="ro-RO" dirty="0" smtClean="0"/>
              <a:t>î</a:t>
            </a:r>
            <a:r>
              <a:rPr lang="en-US" dirty="0" smtClean="0"/>
              <a:t>n </a:t>
            </a:r>
            <a:r>
              <a:rPr lang="en-US" dirty="0" err="1" smtClean="0"/>
              <a:t>diferitele</a:t>
            </a:r>
            <a:r>
              <a:rPr lang="en-US" dirty="0" smtClean="0"/>
              <a:t> </a:t>
            </a:r>
            <a:r>
              <a:rPr lang="ro-RO" dirty="0" err="1" smtClean="0"/>
              <a:t>ță</a:t>
            </a:r>
            <a:r>
              <a:rPr lang="en-US" dirty="0" err="1" smtClean="0"/>
              <a:t>ri</a:t>
            </a:r>
            <a:r>
              <a:rPr lang="en-US" dirty="0" smtClean="0"/>
              <a:t>,</a:t>
            </a:r>
            <a:r>
              <a:rPr lang="ro-RO" dirty="0" smtClean="0"/>
              <a:t> </a:t>
            </a:r>
            <a:r>
              <a:rPr lang="en-US" dirty="0" smtClean="0"/>
              <a:t>la </a:t>
            </a:r>
            <a:r>
              <a:rPr lang="en-US" dirty="0" err="1" smtClean="0"/>
              <a:t>acela</a:t>
            </a:r>
            <a:r>
              <a:rPr lang="ro-RO" dirty="0" smtClean="0"/>
              <a:t>și</a:t>
            </a:r>
            <a:r>
              <a:rPr lang="en-US" dirty="0" smtClean="0"/>
              <a:t> </a:t>
            </a:r>
            <a:r>
              <a:rPr lang="en-US" dirty="0" err="1" smtClean="0"/>
              <a:t>nivel</a:t>
            </a:r>
            <a:r>
              <a:rPr lang="en-US" dirty="0" smtClean="0"/>
              <a:t> </a:t>
            </a:r>
            <a:r>
              <a:rPr lang="en-US" dirty="0" err="1" smtClean="0"/>
              <a:t>sau</a:t>
            </a:r>
            <a:r>
              <a:rPr lang="en-US" dirty="0" smtClean="0"/>
              <a:t> </a:t>
            </a:r>
            <a:r>
              <a:rPr lang="en-US" dirty="0" err="1" smtClean="0"/>
              <a:t>nivele</a:t>
            </a:r>
            <a:r>
              <a:rPr lang="en-US" dirty="0" smtClean="0"/>
              <a:t> </a:t>
            </a:r>
            <a:r>
              <a:rPr lang="en-US" dirty="0" err="1" smtClean="0"/>
              <a:t>diferite</a:t>
            </a:r>
            <a:r>
              <a:rPr lang="ro-RO" dirty="0" smtClean="0"/>
              <a:t>,</a:t>
            </a:r>
            <a:r>
              <a:rPr lang="en-US" dirty="0" smtClean="0"/>
              <a:t> care s</a:t>
            </a:r>
            <a:r>
              <a:rPr lang="ro-RO" dirty="0" smtClean="0"/>
              <a:t>ă</a:t>
            </a:r>
            <a:r>
              <a:rPr lang="en-US" dirty="0" smtClean="0"/>
              <a:t> </a:t>
            </a:r>
            <a:r>
              <a:rPr lang="en-US" dirty="0" err="1" smtClean="0"/>
              <a:t>poat</a:t>
            </a:r>
            <a:r>
              <a:rPr lang="ro-RO" dirty="0" smtClean="0"/>
              <a:t>ă</a:t>
            </a:r>
            <a:r>
              <a:rPr lang="en-US" dirty="0" smtClean="0"/>
              <a:t> conduce la </a:t>
            </a:r>
            <a:r>
              <a:rPr lang="en-US" dirty="0" err="1" smtClean="0"/>
              <a:t>angajare</a:t>
            </a:r>
            <a:r>
              <a:rPr lang="en-US" dirty="0" smtClean="0"/>
              <a:t> </a:t>
            </a:r>
            <a:r>
              <a:rPr lang="en-US" dirty="0" err="1" smtClean="0"/>
              <a:t>pe</a:t>
            </a:r>
            <a:r>
              <a:rPr lang="en-US" dirty="0" smtClean="0"/>
              <a:t> un job c</a:t>
            </a:r>
            <a:r>
              <a:rPr lang="ro-RO" dirty="0" smtClean="0"/>
              <a:t>â</a:t>
            </a:r>
            <a:r>
              <a:rPr lang="en-US" dirty="0" smtClean="0"/>
              <a:t>t </a:t>
            </a:r>
            <a:r>
              <a:rPr lang="en-US" dirty="0" err="1" smtClean="0"/>
              <a:t>mai</a:t>
            </a:r>
            <a:r>
              <a:rPr lang="en-US" dirty="0" smtClean="0"/>
              <a:t> </a:t>
            </a:r>
            <a:r>
              <a:rPr lang="en-US" dirty="0" err="1" smtClean="0"/>
              <a:t>apropiat</a:t>
            </a:r>
            <a:r>
              <a:rPr lang="en-US" dirty="0" smtClean="0"/>
              <a:t> de </a:t>
            </a:r>
            <a:r>
              <a:rPr lang="en-US" dirty="0" err="1" smtClean="0"/>
              <a:t>rezultatele</a:t>
            </a:r>
            <a:r>
              <a:rPr lang="en-US" dirty="0" smtClean="0"/>
              <a:t> </a:t>
            </a:r>
            <a:r>
              <a:rPr lang="ro-RO" dirty="0" smtClean="0"/>
              <a:t>î</a:t>
            </a:r>
            <a:r>
              <a:rPr lang="en-US" dirty="0" err="1" smtClean="0"/>
              <a:t>nv</a:t>
            </a:r>
            <a:r>
              <a:rPr lang="ro-RO" dirty="0" err="1" smtClean="0"/>
              <a:t>ăță</a:t>
            </a:r>
            <a:r>
              <a:rPr lang="en-US" dirty="0" smtClean="0"/>
              <a:t>r</a:t>
            </a:r>
            <a:r>
              <a:rPr lang="ro-RO" dirty="0" smtClean="0"/>
              <a:t>i</a:t>
            </a:r>
            <a:r>
              <a:rPr lang="en-US" dirty="0" err="1" smtClean="0"/>
              <a:t>i</a:t>
            </a:r>
            <a:r>
              <a:rPr lang="en-US" dirty="0" smtClean="0"/>
              <a:t> </a:t>
            </a:r>
            <a:r>
              <a:rPr lang="en-US" dirty="0" err="1" smtClean="0"/>
              <a:t>ob</a:t>
            </a:r>
            <a:r>
              <a:rPr lang="ro-RO" dirty="0" smtClean="0"/>
              <a:t>ț</a:t>
            </a:r>
            <a:r>
              <a:rPr lang="en-US" dirty="0" err="1" smtClean="0"/>
              <a:t>inute</a:t>
            </a:r>
            <a:r>
              <a:rPr lang="en-US" dirty="0" smtClean="0"/>
              <a:t> </a:t>
            </a:r>
            <a:r>
              <a:rPr lang="ro-RO" dirty="0" smtClean="0"/>
              <a:t>î</a:t>
            </a:r>
            <a:r>
              <a:rPr lang="en-US" dirty="0" smtClean="0"/>
              <a:t>n </a:t>
            </a:r>
            <a:r>
              <a:rPr lang="ro-RO" dirty="0" smtClean="0"/>
              <a:t>ș</a:t>
            </a:r>
            <a:r>
              <a:rPr lang="en-US" dirty="0" smtClean="0"/>
              <a:t>coal</a:t>
            </a:r>
            <a:r>
              <a:rPr lang="ro-RO" dirty="0" smtClean="0"/>
              <a:t>ă</a:t>
            </a:r>
            <a:r>
              <a:rPr lang="en-US" dirty="0" smtClean="0"/>
              <a:t>.</a:t>
            </a:r>
          </a:p>
          <a:p>
            <a:r>
              <a:rPr lang="en-US" dirty="0" err="1" smtClean="0"/>
              <a:t>Astfel</a:t>
            </a:r>
            <a:r>
              <a:rPr lang="en-US" dirty="0" smtClean="0"/>
              <a:t> a </a:t>
            </a:r>
            <a:r>
              <a:rPr lang="en-US" dirty="0" err="1" smtClean="0"/>
              <a:t>fost</a:t>
            </a:r>
            <a:r>
              <a:rPr lang="en-US" dirty="0" smtClean="0"/>
              <a:t> </a:t>
            </a:r>
            <a:r>
              <a:rPr lang="en-US" dirty="0" err="1" smtClean="0"/>
              <a:t>conceput</a:t>
            </a:r>
            <a:r>
              <a:rPr lang="en-US" dirty="0" smtClean="0"/>
              <a:t> ESCO.</a:t>
            </a:r>
            <a:endParaRPr lang="en-US" dirty="0"/>
          </a:p>
        </p:txBody>
      </p:sp>
      <p:sp>
        <p:nvSpPr>
          <p:cNvPr id="4" name="Title 1"/>
          <p:cNvSpPr>
            <a:spLocks noGrp="1"/>
          </p:cNvSpPr>
          <p:nvPr>
            <p:ph type="title"/>
          </p:nvPr>
        </p:nvSpPr>
        <p:spPr>
          <a:xfrm>
            <a:off x="1548319" y="283464"/>
            <a:ext cx="10018713" cy="846117"/>
          </a:xfrm>
        </p:spPr>
        <p:txBody>
          <a:bodyPr/>
          <a:lstStyle/>
          <a:p>
            <a:r>
              <a:rPr lang="ro-RO" b="1" dirty="0" smtClean="0"/>
              <a:t>Ce se poate face?</a:t>
            </a:r>
            <a:endParaRPr lang="en-US" b="1" dirty="0"/>
          </a:p>
        </p:txBody>
      </p:sp>
    </p:spTree>
    <p:extLst>
      <p:ext uri="{BB962C8B-B14F-4D97-AF65-F5344CB8AC3E}">
        <p14:creationId xmlns:p14="http://schemas.microsoft.com/office/powerpoint/2010/main" val="3031726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665019"/>
            <a:ext cx="10018713" cy="5126182"/>
          </a:xfrm>
        </p:spPr>
        <p:txBody>
          <a:bodyPr/>
          <a:lstStyle/>
          <a:p>
            <a:r>
              <a:rPr lang="ro-RO" dirty="0" smtClean="0"/>
              <a:t>Până în </a:t>
            </a:r>
            <a:r>
              <a:rPr lang="en-US" dirty="0" smtClean="0"/>
              <a:t>2030</a:t>
            </a:r>
            <a:r>
              <a:rPr lang="ro-RO" dirty="0" smtClean="0"/>
              <a:t> vor fi </a:t>
            </a:r>
            <a:r>
              <a:rPr lang="en-US" dirty="0" smtClean="0"/>
              <a:t>14 </a:t>
            </a:r>
            <a:r>
              <a:rPr lang="en-US" dirty="0" err="1" smtClean="0"/>
              <a:t>milio</a:t>
            </a:r>
            <a:r>
              <a:rPr lang="ro-RO" dirty="0" smtClean="0"/>
              <a:t>a</a:t>
            </a:r>
            <a:r>
              <a:rPr lang="en-US" dirty="0" smtClean="0"/>
              <a:t>n</a:t>
            </a:r>
            <a:r>
              <a:rPr lang="ro-RO" dirty="0" smtClean="0"/>
              <a:t>e de locuri de muncă vacante în UE. </a:t>
            </a:r>
            <a:r>
              <a:rPr lang="en-US" dirty="0" smtClean="0"/>
              <a:t>91</a:t>
            </a:r>
            <a:r>
              <a:rPr lang="en-US" dirty="0"/>
              <a:t>% </a:t>
            </a:r>
            <a:r>
              <a:rPr lang="ro-RO" dirty="0" smtClean="0"/>
              <a:t>dintre acestea vor apărea în urma nevoii de a-i înlocui pe cei care își vor fi părăsit locurile ce muncă actuale.</a:t>
            </a:r>
            <a:endParaRPr lang="en-US" dirty="0" smtClean="0"/>
          </a:p>
          <a:p>
            <a:r>
              <a:rPr lang="ro-RO" b="1" dirty="0" smtClean="0"/>
              <a:t>Viitorul</a:t>
            </a:r>
            <a:r>
              <a:rPr lang="en-US" b="1" dirty="0" smtClean="0"/>
              <a:t>:</a:t>
            </a:r>
            <a:r>
              <a:rPr lang="en-US" b="1" dirty="0"/>
              <a:t> </a:t>
            </a:r>
            <a:r>
              <a:rPr lang="ro-RO" dirty="0" smtClean="0"/>
              <a:t>mai puțin oameni talentați</a:t>
            </a:r>
            <a:r>
              <a:rPr lang="en-US" dirty="0" smtClean="0"/>
              <a:t>,</a:t>
            </a:r>
            <a:r>
              <a:rPr lang="en-US" dirty="0"/>
              <a:t> </a:t>
            </a:r>
            <a:r>
              <a:rPr lang="ro-RO" dirty="0" smtClean="0"/>
              <a:t>căutare directă de talente</a:t>
            </a:r>
            <a:r>
              <a:rPr lang="en-US" dirty="0" smtClean="0"/>
              <a:t>,</a:t>
            </a:r>
            <a:r>
              <a:rPr lang="en-US" dirty="0"/>
              <a:t> </a:t>
            </a:r>
            <a:r>
              <a:rPr lang="ro-RO" dirty="0" smtClean="0"/>
              <a:t>armonizare portaluri pentru locuri de muncă și </a:t>
            </a:r>
            <a:r>
              <a:rPr lang="ro-RO" dirty="0" err="1" smtClean="0"/>
              <a:t>so</a:t>
            </a:r>
            <a:r>
              <a:rPr lang="en-US" dirty="0" err="1" smtClean="0"/>
              <a:t>cial</a:t>
            </a:r>
            <a:r>
              <a:rPr lang="en-US" dirty="0" smtClean="0"/>
              <a:t> </a:t>
            </a:r>
            <a:r>
              <a:rPr lang="en-US" dirty="0"/>
              <a:t>media, </a:t>
            </a:r>
            <a:r>
              <a:rPr lang="ro-RO" dirty="0" smtClean="0"/>
              <a:t>instrumente de corelare avansate</a:t>
            </a:r>
            <a:endParaRPr lang="en-US" dirty="0"/>
          </a:p>
        </p:txBody>
      </p:sp>
      <p:sp>
        <p:nvSpPr>
          <p:cNvPr id="4" name="Title 1"/>
          <p:cNvSpPr>
            <a:spLocks noGrp="1"/>
          </p:cNvSpPr>
          <p:nvPr>
            <p:ph type="title"/>
          </p:nvPr>
        </p:nvSpPr>
        <p:spPr>
          <a:xfrm>
            <a:off x="1484311" y="685800"/>
            <a:ext cx="10018713" cy="846117"/>
          </a:xfrm>
        </p:spPr>
        <p:txBody>
          <a:bodyPr/>
          <a:lstStyle/>
          <a:p>
            <a:r>
              <a:rPr lang="ro-RO" b="1" dirty="0" smtClean="0"/>
              <a:t>Cum va arăta viitorul?</a:t>
            </a:r>
            <a:endParaRPr lang="en-US" b="1" dirty="0"/>
          </a:p>
        </p:txBody>
      </p:sp>
    </p:spTree>
    <p:extLst>
      <p:ext uri="{BB962C8B-B14F-4D97-AF65-F5344CB8AC3E}">
        <p14:creationId xmlns:p14="http://schemas.microsoft.com/office/powerpoint/2010/main" val="12915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2252238" y="452268"/>
            <a:ext cx="8930748" cy="1175363"/>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ro-RO" sz="2400" b="1" dirty="0">
                <a:ln w="3175" cmpd="sng">
                  <a:noFill/>
                </a:ln>
                <a:latin typeface="+mj-lt"/>
                <a:ea typeface="+mj-ea"/>
                <a:cs typeface="+mj-cs"/>
              </a:rPr>
              <a:t>ESCO - </a:t>
            </a:r>
            <a:r>
              <a:rPr lang="en-US" sz="2400" b="1" dirty="0" err="1">
                <a:ln w="3175" cmpd="sng">
                  <a:noFill/>
                </a:ln>
                <a:latin typeface="+mj-lt"/>
                <a:ea typeface="+mj-ea"/>
                <a:cs typeface="+mj-cs"/>
              </a:rPr>
              <a:t>Clasificarea</a:t>
            </a:r>
            <a:r>
              <a:rPr lang="en-US" sz="2400" b="1" dirty="0">
                <a:ln w="3175" cmpd="sng">
                  <a:noFill/>
                </a:ln>
                <a:latin typeface="+mj-lt"/>
                <a:ea typeface="+mj-ea"/>
                <a:cs typeface="+mj-cs"/>
              </a:rPr>
              <a:t> </a:t>
            </a:r>
            <a:r>
              <a:rPr lang="en-US" sz="2400" b="1" dirty="0" err="1">
                <a:ln w="3175" cmpd="sng">
                  <a:noFill/>
                </a:ln>
                <a:latin typeface="+mj-lt"/>
                <a:ea typeface="+mj-ea"/>
                <a:cs typeface="+mj-cs"/>
              </a:rPr>
              <a:t>Europeană</a:t>
            </a:r>
            <a:r>
              <a:rPr lang="en-US" sz="2400" b="1" dirty="0">
                <a:ln w="3175" cmpd="sng">
                  <a:noFill/>
                </a:ln>
                <a:latin typeface="+mj-lt"/>
                <a:ea typeface="+mj-ea"/>
                <a:cs typeface="+mj-cs"/>
              </a:rPr>
              <a:t> a </a:t>
            </a:r>
            <a:r>
              <a:rPr lang="en-US" sz="2400" b="1" dirty="0" err="1">
                <a:ln w="3175" cmpd="sng">
                  <a:noFill/>
                </a:ln>
                <a:latin typeface="+mj-lt"/>
                <a:ea typeface="+mj-ea"/>
                <a:cs typeface="+mj-cs"/>
              </a:rPr>
              <a:t>Aptitudinilor</a:t>
            </a:r>
            <a:r>
              <a:rPr lang="en-US" sz="2400" b="1" dirty="0">
                <a:ln w="3175" cmpd="sng">
                  <a:noFill/>
                </a:ln>
                <a:latin typeface="+mj-lt"/>
                <a:ea typeface="+mj-ea"/>
                <a:cs typeface="+mj-cs"/>
              </a:rPr>
              <a:t>, </a:t>
            </a:r>
            <a:r>
              <a:rPr lang="en-US" sz="2400" b="1" dirty="0" err="1">
                <a:ln w="3175" cmpd="sng">
                  <a:noFill/>
                </a:ln>
                <a:latin typeface="+mj-lt"/>
                <a:ea typeface="+mj-ea"/>
                <a:cs typeface="+mj-cs"/>
              </a:rPr>
              <a:t>Competențelor</a:t>
            </a:r>
            <a:r>
              <a:rPr lang="en-US" sz="2400" b="1" dirty="0">
                <a:ln w="3175" cmpd="sng">
                  <a:noFill/>
                </a:ln>
                <a:latin typeface="+mj-lt"/>
                <a:ea typeface="+mj-ea"/>
                <a:cs typeface="+mj-cs"/>
              </a:rPr>
              <a:t>, </a:t>
            </a:r>
            <a:r>
              <a:rPr lang="en-US" sz="2400" b="1" dirty="0" err="1">
                <a:ln w="3175" cmpd="sng">
                  <a:noFill/>
                </a:ln>
                <a:latin typeface="+mj-lt"/>
                <a:ea typeface="+mj-ea"/>
                <a:cs typeface="+mj-cs"/>
              </a:rPr>
              <a:t>Calificărilor</a:t>
            </a:r>
            <a:r>
              <a:rPr lang="en-US" sz="2400" b="1" dirty="0">
                <a:ln w="3175" cmpd="sng">
                  <a:noFill/>
                </a:ln>
                <a:latin typeface="+mj-lt"/>
                <a:ea typeface="+mj-ea"/>
                <a:cs typeface="+mj-cs"/>
              </a:rPr>
              <a:t> </a:t>
            </a:r>
            <a:r>
              <a:rPr lang="en-US" sz="2400" b="1" dirty="0" err="1">
                <a:ln w="3175" cmpd="sng">
                  <a:noFill/>
                </a:ln>
                <a:latin typeface="+mj-lt"/>
                <a:ea typeface="+mj-ea"/>
                <a:cs typeface="+mj-cs"/>
              </a:rPr>
              <a:t>și</a:t>
            </a:r>
            <a:r>
              <a:rPr lang="en-US" sz="2400" b="1" dirty="0">
                <a:ln w="3175" cmpd="sng">
                  <a:noFill/>
                </a:ln>
                <a:latin typeface="+mj-lt"/>
                <a:ea typeface="+mj-ea"/>
                <a:cs typeface="+mj-cs"/>
              </a:rPr>
              <a:t> </a:t>
            </a:r>
            <a:r>
              <a:rPr lang="en-US" sz="2400" b="1" dirty="0" err="1">
                <a:ln w="3175" cmpd="sng">
                  <a:noFill/>
                </a:ln>
                <a:latin typeface="+mj-lt"/>
                <a:ea typeface="+mj-ea"/>
                <a:cs typeface="+mj-cs"/>
              </a:rPr>
              <a:t>Ocupațiilor</a:t>
            </a:r>
            <a:r>
              <a:rPr lang="en-US" sz="2400" b="1" dirty="0">
                <a:ln w="3175" cmpd="sng">
                  <a:noFill/>
                </a:ln>
                <a:latin typeface="+mj-lt"/>
                <a:ea typeface="+mj-ea"/>
                <a:cs typeface="+mj-cs"/>
              </a:rPr>
              <a:t> - European Classification of Skills, Competences, Qualifications and Occupations)</a:t>
            </a:r>
          </a:p>
        </p:txBody>
      </p:sp>
      <p:sp>
        <p:nvSpPr>
          <p:cNvPr id="3" name="Title 2"/>
          <p:cNvSpPr>
            <a:spLocks noGrp="1"/>
          </p:cNvSpPr>
          <p:nvPr>
            <p:ph type="title"/>
          </p:nvPr>
        </p:nvSpPr>
        <p:spPr>
          <a:xfrm>
            <a:off x="1996207" y="2468880"/>
            <a:ext cx="8930747" cy="3639312"/>
          </a:xfrm>
        </p:spPr>
        <p:txBody>
          <a:bodyPr anchor="t">
            <a:noAutofit/>
          </a:bodyPr>
          <a:lstStyle/>
          <a:p>
            <a:pPr algn="l"/>
            <a:r>
              <a:rPr lang="ro-RO" sz="2000" b="1" dirty="0" smtClean="0"/>
              <a:t>- </a:t>
            </a:r>
            <a:r>
              <a:rPr lang="en-US" sz="2000" b="1" dirty="0" smtClean="0"/>
              <a:t>ESCO </a:t>
            </a:r>
            <a:r>
              <a:rPr lang="en-US" sz="2000" dirty="0" err="1"/>
              <a:t>este</a:t>
            </a:r>
            <a:r>
              <a:rPr lang="en-US" sz="2000" dirty="0"/>
              <a:t> o </a:t>
            </a:r>
            <a:r>
              <a:rPr lang="en-US" sz="2000" dirty="0" err="1"/>
              <a:t>clasificare</a:t>
            </a:r>
            <a:r>
              <a:rPr lang="en-US" sz="2000" dirty="0"/>
              <a:t> </a:t>
            </a:r>
            <a:r>
              <a:rPr lang="en-US" sz="2000" dirty="0" err="1"/>
              <a:t>multilingv</a:t>
            </a:r>
            <a:r>
              <a:rPr lang="ro-RO" sz="2000" dirty="0"/>
              <a:t>ă a Aptitudinilor, Competențelor, Calificărilor și Ocupațiilor din </a:t>
            </a:r>
            <a:r>
              <a:rPr lang="ro-RO" sz="2000" dirty="0" smtClean="0"/>
              <a:t>Europa</a:t>
            </a:r>
            <a:br>
              <a:rPr lang="ro-RO" sz="2000" dirty="0" smtClean="0"/>
            </a:br>
            <a:r>
              <a:rPr lang="ro-RO" sz="2000" dirty="0" smtClean="0"/>
              <a:t>- ESCO </a:t>
            </a:r>
            <a:r>
              <a:rPr lang="en-US" sz="2000" dirty="0" err="1"/>
              <a:t>identifică</a:t>
            </a:r>
            <a:r>
              <a:rPr lang="en-US" sz="2000" dirty="0"/>
              <a:t> </a:t>
            </a:r>
            <a:r>
              <a:rPr lang="en-US" sz="2000" dirty="0" err="1"/>
              <a:t>și</a:t>
            </a:r>
            <a:r>
              <a:rPr lang="en-US" sz="2000" dirty="0"/>
              <a:t> </a:t>
            </a:r>
            <a:r>
              <a:rPr lang="en-US" sz="2000" dirty="0" err="1"/>
              <a:t>clasifică</a:t>
            </a:r>
            <a:r>
              <a:rPr lang="en-US" sz="2000" dirty="0"/>
              <a:t> </a:t>
            </a:r>
            <a:r>
              <a:rPr lang="en-US" sz="2000" dirty="0" err="1"/>
              <a:t>competențele</a:t>
            </a:r>
            <a:r>
              <a:rPr lang="en-US" sz="2000" dirty="0"/>
              <a:t>, </a:t>
            </a:r>
            <a:r>
              <a:rPr lang="en-US" sz="2000" dirty="0" err="1"/>
              <a:t>calificările</a:t>
            </a:r>
            <a:r>
              <a:rPr lang="en-US" sz="2000" dirty="0"/>
              <a:t> </a:t>
            </a:r>
            <a:r>
              <a:rPr lang="en-US" sz="2000" dirty="0" err="1"/>
              <a:t>și</a:t>
            </a:r>
            <a:r>
              <a:rPr lang="en-US" sz="2000" dirty="0"/>
              <a:t> </a:t>
            </a:r>
            <a:r>
              <a:rPr lang="en-US" sz="2000" dirty="0" err="1"/>
              <a:t>ocupațiile</a:t>
            </a:r>
            <a:r>
              <a:rPr lang="en-US" sz="2000" dirty="0"/>
              <a:t> </a:t>
            </a:r>
            <a:r>
              <a:rPr lang="en-US" sz="2000" dirty="0" err="1"/>
              <a:t>relevante</a:t>
            </a:r>
            <a:r>
              <a:rPr lang="en-US" sz="2000" dirty="0"/>
              <a:t> </a:t>
            </a:r>
            <a:r>
              <a:rPr lang="en-US" sz="2000" dirty="0" err="1"/>
              <a:t>pentru</a:t>
            </a:r>
            <a:r>
              <a:rPr lang="en-US" sz="2000" dirty="0"/>
              <a:t> </a:t>
            </a:r>
            <a:r>
              <a:rPr lang="en-US" sz="2000" dirty="0" err="1"/>
              <a:t>piața</a:t>
            </a:r>
            <a:r>
              <a:rPr lang="en-US" sz="2000" dirty="0"/>
              <a:t> </a:t>
            </a:r>
            <a:r>
              <a:rPr lang="en-US" sz="2000" dirty="0" err="1"/>
              <a:t>forței</a:t>
            </a:r>
            <a:r>
              <a:rPr lang="en-US" sz="2000" dirty="0"/>
              <a:t> de </a:t>
            </a:r>
            <a:r>
              <a:rPr lang="en-US" sz="2000" dirty="0" err="1"/>
              <a:t>muncă</a:t>
            </a:r>
            <a:r>
              <a:rPr lang="en-US" sz="2000" dirty="0"/>
              <a:t> din UE </a:t>
            </a:r>
            <a:r>
              <a:rPr lang="en-US" sz="2000" dirty="0" err="1"/>
              <a:t>și</a:t>
            </a:r>
            <a:r>
              <a:rPr lang="en-US" sz="2000" dirty="0"/>
              <a:t> </a:t>
            </a:r>
            <a:r>
              <a:rPr lang="en-US" sz="2000" dirty="0" err="1"/>
              <a:t>pentru</a:t>
            </a:r>
            <a:r>
              <a:rPr lang="en-US" sz="2000" dirty="0"/>
              <a:t> </a:t>
            </a:r>
            <a:r>
              <a:rPr lang="en-US" sz="2000" dirty="0" err="1"/>
              <a:t>educație</a:t>
            </a:r>
            <a:r>
              <a:rPr lang="en-US" sz="2000" dirty="0"/>
              <a:t> </a:t>
            </a:r>
            <a:r>
              <a:rPr lang="en-US" sz="2000" dirty="0" err="1"/>
              <a:t>și</a:t>
            </a:r>
            <a:r>
              <a:rPr lang="en-US" sz="2000" dirty="0"/>
              <a:t> </a:t>
            </a:r>
            <a:r>
              <a:rPr lang="en-US" sz="2000" dirty="0" err="1" smtClean="0"/>
              <a:t>formare</a:t>
            </a:r>
            <a:r>
              <a:rPr lang="ro-RO" sz="2000" dirty="0" smtClean="0"/>
              <a:t/>
            </a:r>
            <a:br>
              <a:rPr lang="ro-RO" sz="2000" dirty="0" smtClean="0"/>
            </a:br>
            <a:r>
              <a:rPr lang="ro-RO" sz="2000" dirty="0"/>
              <a:t/>
            </a:r>
            <a:br>
              <a:rPr lang="ro-RO" sz="2000" dirty="0"/>
            </a:br>
            <a:r>
              <a:rPr lang="ro-RO" sz="2000" dirty="0" smtClean="0"/>
              <a:t>- Proiectul ESCO a fost lansat în 2010 de Comisia Europeană</a:t>
            </a:r>
            <a:br>
              <a:rPr lang="ro-RO" sz="2000" dirty="0" smtClean="0"/>
            </a:br>
            <a:r>
              <a:rPr lang="ro-RO" sz="2000" dirty="0" smtClean="0"/>
              <a:t>- Versiunea </a:t>
            </a:r>
            <a:r>
              <a:rPr lang="ro-RO" sz="2000" b="1" dirty="0" smtClean="0"/>
              <a:t>ESCO v1</a:t>
            </a:r>
            <a:r>
              <a:rPr lang="ro-RO" sz="2000" dirty="0" smtClean="0"/>
              <a:t>, lansată în </a:t>
            </a:r>
            <a:r>
              <a:rPr lang="ro-RO" sz="2000" b="1" dirty="0" smtClean="0"/>
              <a:t>2017</a:t>
            </a:r>
            <a:r>
              <a:rPr lang="ro-RO" sz="2000" dirty="0" smtClean="0"/>
              <a:t> este prima versiune completă</a:t>
            </a:r>
            <a:r>
              <a:rPr lang="ro-RO" sz="2000" dirty="0"/>
              <a:t/>
            </a:r>
            <a:br>
              <a:rPr lang="ro-RO" sz="2000" dirty="0"/>
            </a:br>
            <a:r>
              <a:rPr lang="ro-RO" sz="2000" dirty="0"/>
              <a:t/>
            </a:r>
            <a:br>
              <a:rPr lang="ro-RO" sz="2000" dirty="0"/>
            </a:br>
            <a:r>
              <a:rPr lang="ro-RO" sz="2000" dirty="0" smtClean="0"/>
              <a:t/>
            </a:r>
            <a:br>
              <a:rPr lang="ro-RO" sz="2000" dirty="0" smtClean="0"/>
            </a:br>
            <a:r>
              <a:rPr lang="ro-RO" sz="2000" dirty="0" smtClean="0"/>
              <a:t>- portalul </a:t>
            </a:r>
            <a:r>
              <a:rPr lang="ro-RO" sz="2000" b="1" dirty="0" smtClean="0"/>
              <a:t>ESCO</a:t>
            </a:r>
            <a:r>
              <a:rPr lang="ro-RO" sz="2000" dirty="0" smtClean="0"/>
              <a:t> poate fi accesat la adresa - </a:t>
            </a:r>
            <a:r>
              <a:rPr lang="en-US" sz="2000" dirty="0" smtClean="0">
                <a:hlinkClick r:id="rId2"/>
              </a:rPr>
              <a:t>https</a:t>
            </a:r>
            <a:r>
              <a:rPr lang="en-US" sz="2000" dirty="0">
                <a:hlinkClick r:id="rId2"/>
              </a:rPr>
              <a:t>://ec.europa.eu/esco/portal</a:t>
            </a:r>
            <a:endParaRPr lang="en-US" sz="2000" dirty="0"/>
          </a:p>
        </p:txBody>
      </p:sp>
    </p:spTree>
    <p:extLst>
      <p:ext uri="{BB962C8B-B14F-4D97-AF65-F5344CB8AC3E}">
        <p14:creationId xmlns:p14="http://schemas.microsoft.com/office/powerpoint/2010/main" val="3794999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9087" y="353567"/>
            <a:ext cx="8930747" cy="862585"/>
          </a:xfrm>
        </p:spPr>
        <p:txBody>
          <a:bodyPr anchor="ctr">
            <a:normAutofit/>
          </a:bodyPr>
          <a:lstStyle/>
          <a:p>
            <a:pPr algn="ctr"/>
            <a:r>
              <a:rPr lang="ro-RO" sz="3200" b="1" dirty="0" smtClean="0"/>
              <a:t>Obiectivele ESCO</a:t>
            </a:r>
            <a:endParaRPr lang="en-US" sz="3200" b="1" dirty="0"/>
          </a:p>
        </p:txBody>
      </p:sp>
      <p:sp>
        <p:nvSpPr>
          <p:cNvPr id="3" name="Text Placeholder 2"/>
          <p:cNvSpPr>
            <a:spLocks noGrp="1"/>
          </p:cNvSpPr>
          <p:nvPr>
            <p:ph type="body" idx="1"/>
          </p:nvPr>
        </p:nvSpPr>
        <p:spPr>
          <a:xfrm>
            <a:off x="1987062" y="1664208"/>
            <a:ext cx="8930748" cy="3973573"/>
          </a:xfrm>
        </p:spPr>
        <p:txBody>
          <a:bodyPr>
            <a:normAutofit lnSpcReduction="10000"/>
          </a:bodyPr>
          <a:lstStyle/>
          <a:p>
            <a:pPr marL="342900" indent="-342900" algn="l">
              <a:buFont typeface="Arial" panose="020B0604020202020204" pitchFamily="34" charset="0"/>
              <a:buChar char="•"/>
            </a:pPr>
            <a:r>
              <a:rPr lang="ro-RO" dirty="0" smtClean="0"/>
              <a:t>îmbunătățirea comunicării dintre sectorul educației și formării profesionale și piața muncii din UE</a:t>
            </a:r>
          </a:p>
          <a:p>
            <a:pPr marL="342900" indent="-342900" algn="l">
              <a:buFont typeface="Arial" panose="020B0604020202020204" pitchFamily="34" charset="0"/>
              <a:buChar char="•"/>
            </a:pPr>
            <a:r>
              <a:rPr lang="ro-RO" dirty="0" smtClean="0"/>
              <a:t>sprijinirea mobilității geografice și ocupaționale </a:t>
            </a:r>
          </a:p>
          <a:p>
            <a:pPr marL="342900" indent="-342900" algn="l">
              <a:buFont typeface="Arial" panose="020B0604020202020204" pitchFamily="34" charset="0"/>
              <a:buChar char="•"/>
            </a:pPr>
            <a:r>
              <a:rPr lang="ro-RO" dirty="0" smtClean="0"/>
              <a:t>creșterea gradului de transparență a datelor și a disponibilității pentru utilizare de către diverși factori interesați, cum ar fi serviciile publice de ocupare a forței de muncă, organizații educaționale</a:t>
            </a:r>
          </a:p>
          <a:p>
            <a:pPr marL="342900" indent="-342900" algn="l">
              <a:buFont typeface="Arial" panose="020B0604020202020204" pitchFamily="34" charset="0"/>
              <a:buChar char="•"/>
            </a:pPr>
            <a:r>
              <a:rPr lang="ro-RO" dirty="0" smtClean="0"/>
              <a:t>facilitarea schimbului de informații între angajatori, furnizori de educație, persoanele aflate în căutarea unui loc de muncă, indiferent de țară și limba folosită</a:t>
            </a:r>
          </a:p>
          <a:p>
            <a:pPr marL="342900" indent="-342900" algn="l">
              <a:buFont typeface="Arial" panose="020B0604020202020204" pitchFamily="34" charset="0"/>
              <a:buChar char="•"/>
            </a:pPr>
            <a:r>
              <a:rPr lang="ro-RO" dirty="0" smtClean="0"/>
              <a:t>sprijinirea politicilor bazate pe dovezi prin creșterea coletării, comparării și diseminării datelor, precum și facilitarea unei mai bune analize a cererii și ofertei de competențe în timp real pe bază de big data.</a:t>
            </a:r>
            <a:endParaRPr lang="en-US" dirty="0"/>
          </a:p>
        </p:txBody>
      </p:sp>
    </p:spTree>
    <p:extLst>
      <p:ext uri="{BB962C8B-B14F-4D97-AF65-F5344CB8AC3E}">
        <p14:creationId xmlns:p14="http://schemas.microsoft.com/office/powerpoint/2010/main" val="42688079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815" y="289559"/>
            <a:ext cx="8930747" cy="1173481"/>
          </a:xfrm>
        </p:spPr>
        <p:txBody>
          <a:bodyPr anchor="ctr">
            <a:normAutofit/>
          </a:bodyPr>
          <a:lstStyle/>
          <a:p>
            <a:pPr algn="ctr"/>
            <a:r>
              <a:rPr lang="ro-RO" sz="3600" b="1" dirty="0" smtClean="0"/>
              <a:t>Structura ESCO</a:t>
            </a:r>
            <a:endParaRPr lang="en-US" sz="3600" b="1" dirty="0"/>
          </a:p>
        </p:txBody>
      </p:sp>
      <p:sp>
        <p:nvSpPr>
          <p:cNvPr id="3" name="Text Placeholder 2"/>
          <p:cNvSpPr>
            <a:spLocks noGrp="1"/>
          </p:cNvSpPr>
          <p:nvPr>
            <p:ph type="body" idx="1"/>
          </p:nvPr>
        </p:nvSpPr>
        <p:spPr>
          <a:xfrm>
            <a:off x="1705773" y="1391868"/>
            <a:ext cx="9875394" cy="4370832"/>
          </a:xfrm>
        </p:spPr>
        <p:txBody>
          <a:bodyPr/>
          <a:lstStyle/>
          <a:p>
            <a:pPr algn="l"/>
            <a:r>
              <a:rPr lang="ro-RO" dirty="0" smtClean="0"/>
              <a:t>ESCO este organizat pe 3 piloni:</a:t>
            </a:r>
          </a:p>
          <a:p>
            <a:pPr marL="457200" indent="-457200" algn="l">
              <a:buAutoNum type="arabicPeriod"/>
            </a:pPr>
            <a:r>
              <a:rPr lang="ro-RO" dirty="0" smtClean="0"/>
              <a:t>Pilonul ocupații – </a:t>
            </a:r>
            <a:r>
              <a:rPr lang="ro-RO" i="1" dirty="0" smtClean="0"/>
              <a:t>complet funcțional</a:t>
            </a:r>
          </a:p>
          <a:p>
            <a:pPr marL="457200" indent="-457200" algn="l">
              <a:buAutoNum type="arabicPeriod"/>
            </a:pPr>
            <a:r>
              <a:rPr lang="ro-RO" dirty="0" smtClean="0"/>
              <a:t>Pilonul cunoștințe, aptitudini și competențe – </a:t>
            </a:r>
            <a:r>
              <a:rPr lang="ro-RO" i="1" dirty="0" smtClean="0"/>
              <a:t>complet funcțional</a:t>
            </a:r>
          </a:p>
          <a:p>
            <a:pPr marL="457200" indent="-457200" algn="l">
              <a:buAutoNum type="arabicPeriod"/>
            </a:pPr>
            <a:r>
              <a:rPr lang="ro-RO" dirty="0" smtClean="0"/>
              <a:t>Pilonul calificări – </a:t>
            </a:r>
            <a:r>
              <a:rPr lang="ro-RO" i="1" dirty="0" smtClean="0"/>
              <a:t>în curs de dezvoltare</a:t>
            </a:r>
          </a:p>
          <a:p>
            <a:pPr marL="457200" indent="-457200" algn="l">
              <a:buAutoNum type="arabicPeriod"/>
            </a:pPr>
            <a:endParaRPr lang="ro-RO" dirty="0"/>
          </a:p>
          <a:p>
            <a:pPr algn="l"/>
            <a:endParaRPr lang="en-US" dirty="0"/>
          </a:p>
        </p:txBody>
      </p:sp>
      <p:grpSp>
        <p:nvGrpSpPr>
          <p:cNvPr id="19" name="Group 18"/>
          <p:cNvGrpSpPr/>
          <p:nvPr/>
        </p:nvGrpSpPr>
        <p:grpSpPr>
          <a:xfrm>
            <a:off x="3344617" y="3577284"/>
            <a:ext cx="5777362" cy="2574601"/>
            <a:chOff x="2288815" y="3563332"/>
            <a:chExt cx="5777362" cy="2574601"/>
          </a:xfrm>
        </p:grpSpPr>
        <p:cxnSp>
          <p:nvCxnSpPr>
            <p:cNvPr id="17" name="Straight Arrow Connector 16"/>
            <p:cNvCxnSpPr/>
            <p:nvPr/>
          </p:nvCxnSpPr>
          <p:spPr>
            <a:xfrm flipV="1">
              <a:off x="3888184" y="4274114"/>
              <a:ext cx="2559400" cy="23802"/>
            </a:xfrm>
            <a:prstGeom prst="straightConnector1">
              <a:avLst/>
            </a:prstGeom>
            <a:ln w="41275" cmpd="sng">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Can 3"/>
            <p:cNvSpPr/>
            <p:nvPr/>
          </p:nvSpPr>
          <p:spPr>
            <a:xfrm>
              <a:off x="2523744" y="3563332"/>
              <a:ext cx="914400" cy="1488728"/>
            </a:xfrm>
            <a:prstGeom prst="can">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p:cNvSpPr/>
            <p:nvPr/>
          </p:nvSpPr>
          <p:spPr>
            <a:xfrm>
              <a:off x="4710683" y="3968685"/>
              <a:ext cx="914400" cy="1517008"/>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a:off x="6897624" y="3563332"/>
              <a:ext cx="914400" cy="148872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8815" y="5305500"/>
              <a:ext cx="142270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schemeClr val="tx1"/>
                  </a:solidFill>
                </a:rPr>
                <a:t>Ocupații</a:t>
              </a:r>
              <a:endParaRPr lang="en-US" dirty="0">
                <a:solidFill>
                  <a:schemeClr val="tx1"/>
                </a:solidFill>
              </a:endParaRPr>
            </a:p>
          </p:txBody>
        </p:sp>
        <p:sp>
          <p:nvSpPr>
            <p:cNvPr id="8" name="Rectangle 7"/>
            <p:cNvSpPr/>
            <p:nvPr/>
          </p:nvSpPr>
          <p:spPr>
            <a:xfrm>
              <a:off x="4414008" y="5680733"/>
              <a:ext cx="142270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schemeClr val="tx1"/>
                  </a:solidFill>
                </a:rPr>
                <a:t>Competențe</a:t>
              </a:r>
              <a:endParaRPr lang="en-US" dirty="0">
                <a:solidFill>
                  <a:schemeClr val="tx1"/>
                </a:solidFill>
              </a:endParaRPr>
            </a:p>
          </p:txBody>
        </p:sp>
        <p:sp>
          <p:nvSpPr>
            <p:cNvPr id="9" name="Rectangle 8"/>
            <p:cNvSpPr/>
            <p:nvPr/>
          </p:nvSpPr>
          <p:spPr>
            <a:xfrm>
              <a:off x="6643470" y="5382658"/>
              <a:ext cx="142270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schemeClr val="tx1"/>
                  </a:solidFill>
                </a:rPr>
                <a:t>Calificări</a:t>
              </a:r>
              <a:endParaRPr lang="en-US" dirty="0">
                <a:solidFill>
                  <a:schemeClr val="tx1"/>
                </a:solidFill>
              </a:endParaRPr>
            </a:p>
          </p:txBody>
        </p:sp>
        <p:cxnSp>
          <p:nvCxnSpPr>
            <p:cNvPr id="11" name="Straight Arrow Connector 10"/>
            <p:cNvCxnSpPr/>
            <p:nvPr/>
          </p:nvCxnSpPr>
          <p:spPr>
            <a:xfrm>
              <a:off x="3723132" y="4558660"/>
              <a:ext cx="659876" cy="393239"/>
            </a:xfrm>
            <a:prstGeom prst="straightConnector1">
              <a:avLst/>
            </a:prstGeom>
            <a:ln w="41275" cmpd="sng">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964281" y="4558660"/>
              <a:ext cx="679189" cy="426092"/>
            </a:xfrm>
            <a:prstGeom prst="straightConnector1">
              <a:avLst/>
            </a:prstGeom>
            <a:ln w="41275" cmpd="sng">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9762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815" y="289559"/>
            <a:ext cx="8930747" cy="1173481"/>
          </a:xfrm>
        </p:spPr>
        <p:txBody>
          <a:bodyPr anchor="ctr">
            <a:normAutofit/>
          </a:bodyPr>
          <a:lstStyle/>
          <a:p>
            <a:pPr algn="ctr"/>
            <a:r>
              <a:rPr lang="ro-RO" sz="3600" b="1" dirty="0" smtClean="0"/>
              <a:t>Structura ESCO (cont.)</a:t>
            </a:r>
            <a:endParaRPr lang="en-US" sz="3600" b="1" dirty="0"/>
          </a:p>
        </p:txBody>
      </p:sp>
      <p:sp>
        <p:nvSpPr>
          <p:cNvPr id="3" name="Text Placeholder 2"/>
          <p:cNvSpPr>
            <a:spLocks noGrp="1"/>
          </p:cNvSpPr>
          <p:nvPr>
            <p:ph type="body" idx="1"/>
          </p:nvPr>
        </p:nvSpPr>
        <p:spPr>
          <a:xfrm>
            <a:off x="1705773" y="1391868"/>
            <a:ext cx="9875394" cy="4370832"/>
          </a:xfrm>
        </p:spPr>
        <p:txBody>
          <a:bodyPr/>
          <a:lstStyle/>
          <a:p>
            <a:pPr algn="l"/>
            <a:r>
              <a:rPr lang="ro-RO" dirty="0" smtClean="0"/>
              <a:t>În dezvoltarea ESCO s-a făcut distincție între </a:t>
            </a:r>
            <a:r>
              <a:rPr lang="ro-RO" b="1" dirty="0" smtClean="0"/>
              <a:t>concepte</a:t>
            </a:r>
            <a:r>
              <a:rPr lang="ro-RO" dirty="0" smtClean="0"/>
              <a:t> și </a:t>
            </a:r>
            <a:r>
              <a:rPr lang="ro-RO" b="1" dirty="0" smtClean="0"/>
              <a:t>termeni</a:t>
            </a:r>
            <a:r>
              <a:rPr lang="ro-RO" dirty="0" smtClean="0"/>
              <a:t>.</a:t>
            </a:r>
          </a:p>
          <a:p>
            <a:pPr marL="342900" indent="-342900" algn="l">
              <a:buFont typeface="Arial" panose="020B0604020202020204" pitchFamily="34" charset="0"/>
              <a:buChar char="•"/>
            </a:pPr>
            <a:r>
              <a:rPr lang="ro-RO" b="1" dirty="0" smtClean="0"/>
              <a:t>Conceptul </a:t>
            </a:r>
            <a:r>
              <a:rPr lang="ro-RO" dirty="0" smtClean="0"/>
              <a:t>este un lucru, o idee sau un înțeles comun a unui lucru. Conceptele nu depinde de limbă</a:t>
            </a:r>
          </a:p>
          <a:p>
            <a:pPr marL="342900" indent="-342900" algn="l">
              <a:buFont typeface="Arial" panose="020B0604020202020204" pitchFamily="34" charset="0"/>
              <a:buChar char="•"/>
            </a:pPr>
            <a:r>
              <a:rPr lang="ro-RO" b="1" dirty="0" smtClean="0"/>
              <a:t>Termenul</a:t>
            </a:r>
            <a:r>
              <a:rPr lang="ro-RO" dirty="0" smtClean="0"/>
              <a:t> este descrierea lingvistică a unui concept și este astfel, legat de limbă.</a:t>
            </a:r>
          </a:p>
          <a:p>
            <a:pPr marL="342900" indent="-342900" algn="l">
              <a:buFont typeface="Arial" panose="020B0604020202020204" pitchFamily="34" charset="0"/>
              <a:buChar char="•"/>
            </a:pPr>
            <a:endParaRPr lang="ro-RO" dirty="0"/>
          </a:p>
          <a:p>
            <a:pPr marL="342900" indent="-342900" algn="l">
              <a:buFont typeface="Arial" panose="020B0604020202020204" pitchFamily="34" charset="0"/>
              <a:buChar char="•"/>
            </a:pPr>
            <a:r>
              <a:rPr lang="ro-RO" dirty="0" smtClean="0"/>
              <a:t>Fiecare concept are asociat cel puțin un termen pentru toate limbile utilizate în ESCO.</a:t>
            </a:r>
          </a:p>
          <a:p>
            <a:pPr marL="342900" indent="-342900" algn="l">
              <a:buFont typeface="Arial" panose="020B0604020202020204" pitchFamily="34" charset="0"/>
              <a:buChar char="•"/>
            </a:pPr>
            <a:r>
              <a:rPr lang="ro-RO" dirty="0" smtClean="0"/>
              <a:t>În multe cazuri, există mai mulți termeni într-o limbă pentru același concept</a:t>
            </a:r>
          </a:p>
          <a:p>
            <a:pPr algn="l"/>
            <a:r>
              <a:rPr lang="ro-RO" dirty="0" smtClean="0"/>
              <a:t>Ex.  Ideea sau înțelesul comun de o persoană care coace și vinde pâine este un </a:t>
            </a:r>
            <a:r>
              <a:rPr lang="ro-RO" b="1" dirty="0" smtClean="0"/>
              <a:t>concept</a:t>
            </a:r>
            <a:r>
              <a:rPr lang="ro-RO" dirty="0" smtClean="0"/>
              <a:t>.</a:t>
            </a:r>
          </a:p>
          <a:p>
            <a:pPr algn="l"/>
            <a:r>
              <a:rPr lang="ro-RO" b="1" dirty="0" smtClean="0"/>
              <a:t>         Termenii </a:t>
            </a:r>
            <a:r>
              <a:rPr lang="ro-RO" dirty="0" smtClean="0"/>
              <a:t>utilizați frecvent cu referire la acest concept sunt: „brutar” in RO, „</a:t>
            </a:r>
            <a:r>
              <a:rPr lang="ro-RO" dirty="0" err="1" smtClean="0"/>
              <a:t>baker</a:t>
            </a:r>
            <a:r>
              <a:rPr lang="ro-RO" dirty="0" smtClean="0"/>
              <a:t>” </a:t>
            </a:r>
            <a:r>
              <a:rPr lang="ro-RO" dirty="0"/>
              <a:t>î</a:t>
            </a:r>
            <a:r>
              <a:rPr lang="ro-RO" dirty="0" smtClean="0"/>
              <a:t>n EN </a:t>
            </a:r>
            <a:endParaRPr lang="en-US" dirty="0"/>
          </a:p>
        </p:txBody>
      </p:sp>
    </p:spTree>
    <p:extLst>
      <p:ext uri="{BB962C8B-B14F-4D97-AF65-F5344CB8AC3E}">
        <p14:creationId xmlns:p14="http://schemas.microsoft.com/office/powerpoint/2010/main" val="3917578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980944" y="6162522"/>
            <a:ext cx="6803136"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1400" i="1" u="none" strike="noStrike" cap="none" normalizeH="0" baseline="0" dirty="0" smtClean="0">
                <a:ln>
                  <a:noFill/>
                </a:ln>
                <a:solidFill>
                  <a:srgbClr val="000000"/>
                </a:solidFill>
                <a:effectLst/>
                <a:latin typeface="noto sans"/>
              </a:rPr>
              <a:t>Sursa: CEDEFOP – </a:t>
            </a:r>
            <a:r>
              <a:rPr kumimoji="0" lang="ro-RO" altLang="en-US" sz="1400" i="1" u="none" strike="noStrike" cap="none" normalizeH="0" baseline="0" dirty="0" err="1" smtClean="0">
                <a:ln>
                  <a:noFill/>
                </a:ln>
                <a:solidFill>
                  <a:srgbClr val="000000"/>
                </a:solidFill>
                <a:effectLst/>
                <a:latin typeface="noto sans"/>
              </a:rPr>
              <a:t>Skills</a:t>
            </a:r>
            <a:r>
              <a:rPr kumimoji="0" lang="ro-RO" altLang="en-US" sz="1400" i="1" u="none" strike="noStrike" cap="none" normalizeH="0" baseline="0" dirty="0" smtClean="0">
                <a:ln>
                  <a:noFill/>
                </a:ln>
                <a:solidFill>
                  <a:srgbClr val="000000"/>
                </a:solidFill>
                <a:effectLst/>
                <a:latin typeface="noto sans"/>
              </a:rPr>
              <a:t> </a:t>
            </a:r>
            <a:r>
              <a:rPr kumimoji="0" lang="ro-RO" altLang="en-US" sz="1400" i="1" u="none" strike="noStrike" cap="none" normalizeH="0" baseline="0" dirty="0" err="1" smtClean="0">
                <a:ln>
                  <a:noFill/>
                </a:ln>
                <a:solidFill>
                  <a:srgbClr val="000000"/>
                </a:solidFill>
                <a:effectLst/>
                <a:latin typeface="noto sans"/>
              </a:rPr>
              <a:t>and</a:t>
            </a:r>
            <a:r>
              <a:rPr kumimoji="0" lang="ro-RO" altLang="en-US" sz="1400" i="1" u="none" strike="noStrike" cap="none" normalizeH="0" baseline="0" dirty="0" smtClean="0">
                <a:ln>
                  <a:noFill/>
                </a:ln>
                <a:solidFill>
                  <a:srgbClr val="000000"/>
                </a:solidFill>
                <a:effectLst/>
                <a:latin typeface="noto sans"/>
              </a:rPr>
              <a:t> </a:t>
            </a:r>
            <a:r>
              <a:rPr kumimoji="0" lang="ro-RO" altLang="en-US" sz="1400" i="1" u="none" strike="noStrike" cap="none" normalizeH="0" baseline="0" dirty="0" err="1" smtClean="0">
                <a:ln>
                  <a:noFill/>
                </a:ln>
                <a:solidFill>
                  <a:srgbClr val="000000"/>
                </a:solidFill>
                <a:effectLst/>
                <a:latin typeface="noto sans"/>
              </a:rPr>
              <a:t>jobs</a:t>
            </a:r>
            <a:r>
              <a:rPr kumimoji="0" lang="ro-RO" altLang="en-US" sz="1400" i="1" u="none" strike="noStrike" cap="none" normalizeH="0" baseline="0" dirty="0" smtClean="0">
                <a:ln>
                  <a:noFill/>
                </a:ln>
                <a:solidFill>
                  <a:srgbClr val="000000"/>
                </a:solidFill>
                <a:effectLst/>
                <a:latin typeface="noto sans"/>
              </a:rPr>
              <a:t> </a:t>
            </a:r>
            <a:r>
              <a:rPr kumimoji="0" lang="ro-RO" altLang="en-US" sz="1400" i="1" u="none" strike="noStrike" cap="none" normalizeH="0" baseline="0" dirty="0" err="1" smtClean="0">
                <a:ln>
                  <a:noFill/>
                </a:ln>
                <a:solidFill>
                  <a:srgbClr val="000000"/>
                </a:solidFill>
                <a:effectLst/>
                <a:latin typeface="noto sans"/>
              </a:rPr>
              <a:t>survey</a:t>
            </a:r>
            <a:r>
              <a:rPr kumimoji="0" lang="ro-RO" altLang="en-US" sz="1400" i="1" u="none" strike="noStrike" cap="none" normalizeH="0" baseline="0" dirty="0" smtClean="0">
                <a:ln>
                  <a:noFill/>
                </a:ln>
                <a:solidFill>
                  <a:srgbClr val="000000"/>
                </a:solidFill>
                <a:effectLst/>
                <a:latin typeface="noto sans"/>
              </a:rPr>
              <a:t> </a:t>
            </a:r>
            <a:endParaRPr kumimoji="0" lang="en-US" altLang="en-US" sz="99600" i="1" u="none" strike="noStrike" cap="none" normalizeH="0" baseline="0" dirty="0" smtClean="0">
              <a:ln>
                <a:noFill/>
              </a:ln>
              <a:solidFill>
                <a:srgbClr val="444444"/>
              </a:solidFill>
              <a:effectLst/>
              <a:latin typeface="Titillium Web"/>
            </a:endParaRPr>
          </a:p>
        </p:txBody>
      </p:sp>
      <p:pic>
        <p:nvPicPr>
          <p:cNvPr id="9218" name="Picture 2" descr="http://skillspanorama.cedefop.europa.eu/en/system/files/block_3%20Elementary%20occcupation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936" y="1396853"/>
            <a:ext cx="6867144" cy="459526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548319" y="283464"/>
            <a:ext cx="10018713" cy="846117"/>
          </a:xfrm>
        </p:spPr>
        <p:txBody>
          <a:bodyPr>
            <a:noAutofit/>
          </a:bodyPr>
          <a:lstStyle/>
          <a:p>
            <a:r>
              <a:rPr lang="ro-RO" altLang="en-US" sz="3400" b="1" dirty="0"/>
              <a:t>Cele mai importante competențe cerute pentru ocupațiile elementare</a:t>
            </a:r>
            <a:endParaRPr lang="en-US" sz="3400" b="1" dirty="0"/>
          </a:p>
        </p:txBody>
      </p:sp>
    </p:spTree>
    <p:extLst>
      <p:ext uri="{BB962C8B-B14F-4D97-AF65-F5344CB8AC3E}">
        <p14:creationId xmlns:p14="http://schemas.microsoft.com/office/powerpoint/2010/main" val="7741637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071" y="271271"/>
            <a:ext cx="8930747" cy="880873"/>
          </a:xfrm>
        </p:spPr>
        <p:txBody>
          <a:bodyPr anchor="ctr">
            <a:normAutofit/>
          </a:bodyPr>
          <a:lstStyle/>
          <a:p>
            <a:pPr algn="ctr"/>
            <a:r>
              <a:rPr lang="ro-RO" sz="3600" b="1" dirty="0" smtClean="0"/>
              <a:t>Concepte și termeni</a:t>
            </a:r>
            <a:endParaRPr lang="en-US" sz="3600" b="1" dirty="0"/>
          </a:p>
        </p:txBody>
      </p:sp>
      <p:pic>
        <p:nvPicPr>
          <p:cNvPr id="4" name="Picture 3"/>
          <p:cNvPicPr>
            <a:picLocks noChangeAspect="1"/>
          </p:cNvPicPr>
          <p:nvPr/>
        </p:nvPicPr>
        <p:blipFill>
          <a:blip r:embed="rId2"/>
          <a:stretch>
            <a:fillRect/>
          </a:stretch>
        </p:blipFill>
        <p:spPr>
          <a:xfrm>
            <a:off x="3566160" y="1362455"/>
            <a:ext cx="6077712" cy="4874009"/>
          </a:xfrm>
          <a:prstGeom prst="rect">
            <a:avLst/>
          </a:prstGeom>
        </p:spPr>
      </p:pic>
    </p:spTree>
    <p:extLst>
      <p:ext uri="{BB962C8B-B14F-4D97-AF65-F5344CB8AC3E}">
        <p14:creationId xmlns:p14="http://schemas.microsoft.com/office/powerpoint/2010/main" val="37887645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6856" y="5984366"/>
            <a:ext cx="9435100" cy="574774"/>
          </a:xfrm>
        </p:spPr>
        <p:txBody>
          <a:bodyPr>
            <a:normAutofit fontScale="55000" lnSpcReduction="20000"/>
          </a:bodyPr>
          <a:lstStyle/>
          <a:p>
            <a:pPr marL="0" indent="0">
              <a:buNone/>
            </a:pPr>
            <a:r>
              <a:rPr lang="en-US" i="1" dirty="0" smtClean="0"/>
              <a:t>S</a:t>
            </a:r>
            <a:r>
              <a:rPr lang="ro-RO" i="1" dirty="0" smtClean="0"/>
              <a:t>ursa</a:t>
            </a:r>
            <a:r>
              <a:rPr lang="en-US" i="1" dirty="0" smtClean="0"/>
              <a:t>: </a:t>
            </a:r>
            <a:r>
              <a:rPr lang="en-US" i="1" dirty="0" err="1"/>
              <a:t>Eurofound</a:t>
            </a:r>
            <a:r>
              <a:rPr lang="en-US" i="1" dirty="0"/>
              <a:t> (2016</a:t>
            </a:r>
            <a:r>
              <a:rPr lang="en-US" i="1" dirty="0" smtClean="0"/>
              <a:t>)</a:t>
            </a:r>
            <a:endParaRPr lang="ro-RO" i="1" dirty="0" smtClean="0"/>
          </a:p>
          <a:p>
            <a:pPr marL="0" indent="0">
              <a:buNone/>
            </a:pPr>
            <a:r>
              <a:rPr lang="en-US" i="1" dirty="0" smtClean="0"/>
              <a:t>What </a:t>
            </a:r>
            <a:r>
              <a:rPr lang="en-US" i="1" dirty="0"/>
              <a:t>do Europeans do at work</a:t>
            </a:r>
            <a:r>
              <a:rPr lang="en-US" i="1" dirty="0" smtClean="0"/>
              <a:t>?</a:t>
            </a:r>
            <a:r>
              <a:rPr lang="ro-RO" i="1" dirty="0" smtClean="0"/>
              <a:t> </a:t>
            </a:r>
            <a:r>
              <a:rPr lang="en-US" i="1" dirty="0" smtClean="0"/>
              <a:t>A </a:t>
            </a:r>
            <a:r>
              <a:rPr lang="en-US" i="1" dirty="0"/>
              <a:t>task-based analysis</a:t>
            </a:r>
            <a:r>
              <a:rPr lang="en-US" i="1" dirty="0" smtClean="0"/>
              <a:t>:</a:t>
            </a:r>
            <a:r>
              <a:rPr lang="ro-RO" i="1" dirty="0" smtClean="0"/>
              <a:t> </a:t>
            </a:r>
            <a:r>
              <a:rPr lang="en-US" i="1" dirty="0" smtClean="0"/>
              <a:t>European </a:t>
            </a:r>
            <a:r>
              <a:rPr lang="en-US" i="1" dirty="0"/>
              <a:t>Jobs Monitor 2016</a:t>
            </a:r>
            <a:endParaRPr lang="en-US" dirty="0"/>
          </a:p>
        </p:txBody>
      </p:sp>
      <p:sp>
        <p:nvSpPr>
          <p:cNvPr id="4" name="Rectangle 1"/>
          <p:cNvSpPr>
            <a:spLocks noChangeArrowheads="1"/>
          </p:cNvSpPr>
          <p:nvPr/>
        </p:nvSpPr>
        <p:spPr bwMode="auto">
          <a:xfrm>
            <a:off x="2843784" y="5386368"/>
            <a:ext cx="6616642"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err="1" smtClean="0">
                <a:ln>
                  <a:noFill/>
                </a:ln>
                <a:solidFill>
                  <a:srgbClr val="444444"/>
                </a:solidFill>
                <a:effectLst/>
                <a:latin typeface="Titillium Web"/>
              </a:rPr>
              <a:t>Figur</a:t>
            </a:r>
            <a:r>
              <a:rPr kumimoji="0" lang="ro-RO" altLang="en-US" sz="1600" b="1" i="1" u="none" strike="noStrike" cap="none" normalizeH="0" baseline="0" dirty="0" smtClean="0">
                <a:ln>
                  <a:noFill/>
                </a:ln>
                <a:solidFill>
                  <a:srgbClr val="444444"/>
                </a:solidFill>
                <a:effectLst/>
                <a:latin typeface="Titillium Web"/>
              </a:rPr>
              <a:t>a</a:t>
            </a:r>
            <a:r>
              <a:rPr kumimoji="0" lang="en-US" altLang="en-US" sz="1600" b="1" i="1" u="none" strike="noStrike" cap="none" normalizeH="0" baseline="0" dirty="0" smtClean="0">
                <a:ln>
                  <a:noFill/>
                </a:ln>
                <a:solidFill>
                  <a:srgbClr val="444444"/>
                </a:solidFill>
                <a:effectLst/>
                <a:latin typeface="Titillium Web"/>
              </a:rPr>
              <a:t> </a:t>
            </a:r>
            <a:r>
              <a:rPr kumimoji="0" lang="ro-RO" altLang="en-US" sz="1600" b="1" i="1" u="none" strike="noStrike" cap="none" normalizeH="0" baseline="0" dirty="0" smtClean="0">
                <a:ln>
                  <a:noFill/>
                </a:ln>
                <a:solidFill>
                  <a:srgbClr val="444444"/>
                </a:solidFill>
                <a:effectLst/>
                <a:latin typeface="Titillium Web"/>
              </a:rPr>
              <a:t>7.</a:t>
            </a:r>
            <a:r>
              <a:rPr kumimoji="0" lang="en-US" altLang="en-US" sz="1600" b="1" i="1" u="none" strike="noStrike" cap="none" normalizeH="0" baseline="0" dirty="0" smtClean="0">
                <a:ln>
                  <a:noFill/>
                </a:ln>
                <a:solidFill>
                  <a:srgbClr val="444444"/>
                </a:solidFill>
                <a:effectLst/>
                <a:latin typeface="Titillium Web"/>
              </a:rPr>
              <a:t> </a:t>
            </a:r>
            <a:r>
              <a:rPr kumimoji="0" lang="ro-RO" altLang="en-US" sz="1600" b="1" i="1" u="none" strike="noStrike" cap="none" normalizeH="0" baseline="0" dirty="0" smtClean="0">
                <a:ln>
                  <a:noFill/>
                </a:ln>
                <a:solidFill>
                  <a:srgbClr val="444444"/>
                </a:solidFill>
                <a:effectLst/>
                <a:latin typeface="Titillium Web"/>
              </a:rPr>
              <a:t>O clasificare a sarcinilor</a:t>
            </a:r>
            <a:r>
              <a:rPr kumimoji="0" lang="ro-RO" altLang="en-US" sz="1600" b="1" i="1" u="none" strike="noStrike" cap="none" normalizeH="0" dirty="0" smtClean="0">
                <a:ln>
                  <a:noFill/>
                </a:ln>
                <a:solidFill>
                  <a:srgbClr val="444444"/>
                </a:solidFill>
                <a:effectLst/>
                <a:latin typeface="Titillium Web"/>
              </a:rPr>
              <a:t> potrivit </a:t>
            </a:r>
            <a:r>
              <a:rPr kumimoji="0" lang="ro-RO" altLang="en-US" sz="1600" b="1" i="1" u="none" strike="noStrike" cap="none" normalizeH="0" dirty="0" err="1" smtClean="0">
                <a:ln>
                  <a:noFill/>
                </a:ln>
                <a:solidFill>
                  <a:srgbClr val="444444"/>
                </a:solidFill>
                <a:effectLst/>
                <a:latin typeface="Titillium Web"/>
              </a:rPr>
              <a:t>conținului</a:t>
            </a:r>
            <a:r>
              <a:rPr kumimoji="0" lang="ro-RO" altLang="en-US" sz="1600" b="1" i="1" u="none" strike="noStrike" cap="none" normalizeH="0" dirty="0" smtClean="0">
                <a:ln>
                  <a:noFill/>
                </a:ln>
                <a:solidFill>
                  <a:srgbClr val="444444"/>
                </a:solidFill>
                <a:effectLst/>
                <a:latin typeface="Titillium Web"/>
              </a:rPr>
              <a:t> și metodelor</a:t>
            </a:r>
            <a:endParaRPr kumimoji="0" lang="en-US" altLang="en-US" sz="52700" b="1" i="1" u="none" strike="noStrike" cap="none" normalizeH="0" baseline="0" dirty="0" smtClean="0">
              <a:ln>
                <a:noFill/>
              </a:ln>
              <a:solidFill>
                <a:srgbClr val="000000"/>
              </a:solidFill>
              <a:effectLst/>
              <a:latin typeface="noto sans"/>
            </a:endParaRPr>
          </a:p>
        </p:txBody>
      </p:sp>
      <p:pic>
        <p:nvPicPr>
          <p:cNvPr id="2050" name="Picture 2" descr="http://skillspanorama.cedefop.europa.eu/en/system/files/Capture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039" y="1062312"/>
            <a:ext cx="9591522" cy="421850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594039" y="202654"/>
            <a:ext cx="10018713" cy="846117"/>
          </a:xfrm>
        </p:spPr>
        <p:txBody>
          <a:bodyPr/>
          <a:lstStyle/>
          <a:p>
            <a:r>
              <a:rPr lang="ro-RO" b="1" dirty="0"/>
              <a:t>Statistici</a:t>
            </a:r>
            <a:r>
              <a:rPr lang="ro-RO" b="1" dirty="0" smtClean="0"/>
              <a:t> (cont.)</a:t>
            </a:r>
            <a:endParaRPr lang="en-US" b="1" dirty="0"/>
          </a:p>
        </p:txBody>
      </p:sp>
    </p:spTree>
    <p:extLst>
      <p:ext uri="{BB962C8B-B14F-4D97-AF65-F5344CB8AC3E}">
        <p14:creationId xmlns:p14="http://schemas.microsoft.com/office/powerpoint/2010/main" val="2965313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815" y="289559"/>
            <a:ext cx="8930747" cy="1173481"/>
          </a:xfrm>
        </p:spPr>
        <p:txBody>
          <a:bodyPr anchor="ctr">
            <a:normAutofit/>
          </a:bodyPr>
          <a:lstStyle/>
          <a:p>
            <a:pPr algn="ctr"/>
            <a:r>
              <a:rPr lang="ro-RO" sz="3600" b="1" dirty="0" smtClean="0"/>
              <a:t>Structura ESCO (cont.)</a:t>
            </a:r>
            <a:endParaRPr lang="en-US" sz="3600" b="1" dirty="0"/>
          </a:p>
        </p:txBody>
      </p:sp>
      <p:sp>
        <p:nvSpPr>
          <p:cNvPr id="3" name="Text Placeholder 2"/>
          <p:cNvSpPr>
            <a:spLocks noGrp="1"/>
          </p:cNvSpPr>
          <p:nvPr>
            <p:ph type="body" idx="1"/>
          </p:nvPr>
        </p:nvSpPr>
        <p:spPr>
          <a:xfrm>
            <a:off x="1705773" y="1391868"/>
            <a:ext cx="9875394" cy="4370832"/>
          </a:xfrm>
        </p:spPr>
        <p:txBody>
          <a:bodyPr/>
          <a:lstStyle/>
          <a:p>
            <a:pPr algn="l"/>
            <a:r>
              <a:rPr lang="ro-RO" dirty="0" smtClean="0"/>
              <a:t>În ESCO se folosesc trei tipuri de termeni:</a:t>
            </a:r>
          </a:p>
          <a:p>
            <a:pPr marL="342900" indent="-342900" algn="l">
              <a:buFont typeface="Arial" panose="020B0604020202020204" pitchFamily="34" charset="0"/>
              <a:buChar char="•"/>
            </a:pPr>
            <a:r>
              <a:rPr lang="ro-RO" b="1" dirty="0" smtClean="0"/>
              <a:t>Termeni consacrați </a:t>
            </a:r>
            <a:r>
              <a:rPr lang="ro-RO" dirty="0" smtClean="0"/>
              <a:t>(</a:t>
            </a:r>
            <a:r>
              <a:rPr lang="ro-RO" i="1" dirty="0" err="1" smtClean="0"/>
              <a:t>preferred</a:t>
            </a:r>
            <a:r>
              <a:rPr lang="ro-RO" dirty="0" smtClean="0"/>
              <a:t>) = nu sunt folosiți decât pentru o singură ocupație sau competență pentru aceeași limbă, sunt termeni unici</a:t>
            </a:r>
          </a:p>
          <a:p>
            <a:pPr marL="342900" indent="-342900" algn="l">
              <a:buFont typeface="Arial" panose="020B0604020202020204" pitchFamily="34" charset="0"/>
              <a:buChar char="•"/>
            </a:pPr>
            <a:r>
              <a:rPr lang="ro-RO" b="1" dirty="0" smtClean="0"/>
              <a:t>Termeni alternativi </a:t>
            </a:r>
            <a:r>
              <a:rPr lang="ro-RO" dirty="0" smtClean="0"/>
              <a:t>(</a:t>
            </a:r>
            <a:r>
              <a:rPr lang="ro-RO" i="1" dirty="0" smtClean="0"/>
              <a:t>non-</a:t>
            </a:r>
            <a:r>
              <a:rPr lang="ro-RO" i="1" dirty="0" err="1" smtClean="0"/>
              <a:t>preferred</a:t>
            </a:r>
            <a:r>
              <a:rPr lang="ro-RO" dirty="0" smtClean="0"/>
              <a:t>) = pot fi sinonime sau variante alternative care sunt utilizate în mod obișnuit de angajatori, de cei în căutarea unui loc de muncă, instituții educaționale </a:t>
            </a:r>
          </a:p>
          <a:p>
            <a:pPr marL="342900" indent="-342900" algn="l">
              <a:buFont typeface="Arial" panose="020B0604020202020204" pitchFamily="34" charset="0"/>
              <a:buChar char="•"/>
            </a:pPr>
            <a:r>
              <a:rPr lang="ro-RO" b="1" dirty="0" smtClean="0"/>
              <a:t>Termeni ascunși </a:t>
            </a:r>
            <a:r>
              <a:rPr lang="ro-RO" dirty="0" smtClean="0"/>
              <a:t>(</a:t>
            </a:r>
            <a:r>
              <a:rPr lang="ro-RO" i="1" dirty="0" err="1" smtClean="0"/>
              <a:t>hidden</a:t>
            </a:r>
            <a:r>
              <a:rPr lang="ro-RO" dirty="0" smtClean="0"/>
              <a:t>) = termeni care sunt utilizați pe piața muncii, dar sunt în același timp învechiți, greșit scriși și nu sunt vizibili pentru utilizatorul final, sunt utilizați pentru indexare</a:t>
            </a:r>
            <a:endParaRPr lang="ro-RO" dirty="0"/>
          </a:p>
          <a:p>
            <a:pPr algn="l"/>
            <a:endParaRPr lang="en-US" dirty="0"/>
          </a:p>
        </p:txBody>
      </p:sp>
    </p:spTree>
    <p:extLst>
      <p:ext uri="{BB962C8B-B14F-4D97-AF65-F5344CB8AC3E}">
        <p14:creationId xmlns:p14="http://schemas.microsoft.com/office/powerpoint/2010/main" val="11330318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815" y="289559"/>
            <a:ext cx="8930747" cy="1173481"/>
          </a:xfrm>
        </p:spPr>
        <p:txBody>
          <a:bodyPr anchor="ctr">
            <a:normAutofit/>
          </a:bodyPr>
          <a:lstStyle/>
          <a:p>
            <a:pPr algn="ctr"/>
            <a:r>
              <a:rPr lang="ro-RO" sz="3600" b="1" dirty="0" smtClean="0"/>
              <a:t>1. Pilonul Ocupații</a:t>
            </a:r>
            <a:endParaRPr lang="en-US" sz="3600" b="1" dirty="0"/>
          </a:p>
        </p:txBody>
      </p:sp>
      <p:sp>
        <p:nvSpPr>
          <p:cNvPr id="3" name="Text Placeholder 2"/>
          <p:cNvSpPr>
            <a:spLocks noGrp="1"/>
          </p:cNvSpPr>
          <p:nvPr>
            <p:ph type="body" idx="1"/>
          </p:nvPr>
        </p:nvSpPr>
        <p:spPr>
          <a:xfrm>
            <a:off x="1705773" y="1391868"/>
            <a:ext cx="9875394" cy="4370832"/>
          </a:xfrm>
        </p:spPr>
        <p:txBody>
          <a:bodyPr/>
          <a:lstStyle/>
          <a:p>
            <a:pPr marL="342900" indent="-342900" algn="l">
              <a:buFontTx/>
              <a:buChar char="-"/>
            </a:pPr>
            <a:r>
              <a:rPr lang="ro-RO" dirty="0" smtClean="0"/>
              <a:t>Pilonul Ocupații urmărește descrierea tuturor </a:t>
            </a:r>
            <a:r>
              <a:rPr lang="ro-RO" b="1" i="1" dirty="0" smtClean="0"/>
              <a:t>ocupațiilor relevante </a:t>
            </a:r>
            <a:r>
              <a:rPr lang="ro-RO" dirty="0" smtClean="0"/>
              <a:t>pentru </a:t>
            </a:r>
            <a:r>
              <a:rPr lang="ro-RO" b="1" i="1" dirty="0" smtClean="0"/>
              <a:t>piața muncii europene</a:t>
            </a:r>
          </a:p>
          <a:p>
            <a:pPr marL="342900" indent="-342900" algn="l">
              <a:buFontTx/>
              <a:buChar char="-"/>
            </a:pPr>
            <a:r>
              <a:rPr lang="ro-RO" dirty="0" smtClean="0"/>
              <a:t>ESCO v1 conține </a:t>
            </a:r>
            <a:r>
              <a:rPr lang="ro-RO" dirty="0"/>
              <a:t>în </a:t>
            </a:r>
            <a:r>
              <a:rPr lang="ro-RO" dirty="0" smtClean="0"/>
              <a:t>prezent </a:t>
            </a:r>
            <a:r>
              <a:rPr lang="ro-RO" b="1" dirty="0" smtClean="0"/>
              <a:t>2492</a:t>
            </a:r>
            <a:r>
              <a:rPr lang="ro-RO" dirty="0" smtClean="0"/>
              <a:t> de ocupații</a:t>
            </a:r>
          </a:p>
          <a:p>
            <a:pPr marL="342900" indent="-342900" algn="l">
              <a:buFontTx/>
              <a:buChar char="-"/>
            </a:pPr>
            <a:r>
              <a:rPr lang="ro-RO" dirty="0" smtClean="0"/>
              <a:t>Fiecare ocupație are o </a:t>
            </a:r>
            <a:r>
              <a:rPr lang="ro-RO" b="1" dirty="0" smtClean="0"/>
              <a:t>descriere</a:t>
            </a:r>
            <a:r>
              <a:rPr lang="ro-RO" dirty="0" smtClean="0"/>
              <a:t> sub forma unei scurte explicații a ceea ce înseamnă ocupația, și clarifică limitele semantice</a:t>
            </a:r>
          </a:p>
          <a:p>
            <a:pPr marL="342900" indent="-342900" algn="l">
              <a:buFontTx/>
              <a:buChar char="-"/>
            </a:pPr>
            <a:r>
              <a:rPr lang="ro-RO" dirty="0" smtClean="0"/>
              <a:t>Fiecare ocupație este legată de </a:t>
            </a:r>
            <a:r>
              <a:rPr lang="ro-RO" b="1" dirty="0" smtClean="0"/>
              <a:t>cunoștințe, aptitudini și competențe</a:t>
            </a:r>
            <a:r>
              <a:rPr lang="ro-RO" dirty="0" smtClean="0"/>
              <a:t>:</a:t>
            </a:r>
          </a:p>
          <a:p>
            <a:pPr marL="800100" lvl="1" indent="-342900">
              <a:buFontTx/>
              <a:buChar char="-"/>
            </a:pPr>
            <a:r>
              <a:rPr lang="ro-RO" b="1" i="1" dirty="0" smtClean="0">
                <a:solidFill>
                  <a:schemeClr val="tx1"/>
                </a:solidFill>
              </a:rPr>
              <a:t>Esențiale</a:t>
            </a:r>
            <a:r>
              <a:rPr lang="ro-RO" dirty="0" smtClean="0">
                <a:solidFill>
                  <a:schemeClr val="tx1"/>
                </a:solidFill>
              </a:rPr>
              <a:t> = care sunt de obicei relevante pentru ocupație, independent de contextul de muncă, angajator sau țară</a:t>
            </a:r>
          </a:p>
          <a:p>
            <a:pPr marL="800100" lvl="1" indent="-342900">
              <a:buFontTx/>
              <a:buChar char="-"/>
            </a:pPr>
            <a:r>
              <a:rPr lang="ro-RO" b="1" i="1" dirty="0" smtClean="0">
                <a:solidFill>
                  <a:schemeClr val="tx1"/>
                </a:solidFill>
              </a:rPr>
              <a:t>Opționale</a:t>
            </a:r>
            <a:r>
              <a:rPr lang="ro-RO" dirty="0" smtClean="0">
                <a:solidFill>
                  <a:schemeClr val="tx1"/>
                </a:solidFill>
              </a:rPr>
              <a:t> = care pot fi relevante pentru o ocupație în funcție de angajator, contextul de muncă sau țară. Sunt foarte importante pentru corelarea cu locul de muncă (</a:t>
            </a:r>
            <a:r>
              <a:rPr lang="ro-RO" i="1" dirty="0" smtClean="0">
                <a:solidFill>
                  <a:schemeClr val="tx1"/>
                </a:solidFill>
              </a:rPr>
              <a:t>job-</a:t>
            </a:r>
            <a:r>
              <a:rPr lang="ro-RO" i="1" dirty="0" err="1" smtClean="0">
                <a:solidFill>
                  <a:schemeClr val="tx1"/>
                </a:solidFill>
              </a:rPr>
              <a:t>matching</a:t>
            </a:r>
            <a:r>
              <a:rPr lang="ro-RO" dirty="0" smtClean="0">
                <a:solidFill>
                  <a:schemeClr val="tx1"/>
                </a:solidFill>
              </a:rPr>
              <a:t>)</a:t>
            </a:r>
          </a:p>
        </p:txBody>
      </p:sp>
    </p:spTree>
    <p:extLst>
      <p:ext uri="{BB962C8B-B14F-4D97-AF65-F5344CB8AC3E}">
        <p14:creationId xmlns:p14="http://schemas.microsoft.com/office/powerpoint/2010/main" val="33271331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0" y="289562"/>
            <a:ext cx="10018713" cy="886967"/>
          </a:xfrm>
        </p:spPr>
        <p:txBody>
          <a:bodyPr anchor="ctr">
            <a:normAutofit/>
          </a:bodyPr>
          <a:lstStyle/>
          <a:p>
            <a:pPr algn="ctr"/>
            <a:r>
              <a:rPr lang="ro-RO" sz="3600" b="1" dirty="0" smtClean="0"/>
              <a:t>1. Pilonul Ocupații (cont.)</a:t>
            </a:r>
            <a:endParaRPr lang="en-US" sz="3600" b="1" dirty="0"/>
          </a:p>
        </p:txBody>
      </p:sp>
      <p:sp>
        <p:nvSpPr>
          <p:cNvPr id="3" name="Text Placeholder 2"/>
          <p:cNvSpPr>
            <a:spLocks noGrp="1"/>
          </p:cNvSpPr>
          <p:nvPr>
            <p:ph sz="half" idx="1"/>
          </p:nvPr>
        </p:nvSpPr>
        <p:spPr>
          <a:xfrm>
            <a:off x="1484313" y="1673353"/>
            <a:ext cx="3215703" cy="4809743"/>
          </a:xfrm>
        </p:spPr>
        <p:txBody>
          <a:bodyPr>
            <a:normAutofit/>
          </a:bodyPr>
          <a:lstStyle/>
          <a:p>
            <a:pPr algn="l">
              <a:buFont typeface="Arial" panose="020B0604020202020204" pitchFamily="34" charset="0"/>
              <a:buChar char="•"/>
            </a:pPr>
            <a:r>
              <a:rPr lang="ro-RO" dirty="0" smtClean="0"/>
              <a:t>Ocupațiile din ESCO sunt structurate prin mapare cu </a:t>
            </a:r>
            <a:r>
              <a:rPr lang="ro-RO" dirty="0"/>
              <a:t>Clasificarea </a:t>
            </a:r>
            <a:r>
              <a:rPr lang="ro-RO" dirty="0" smtClean="0"/>
              <a:t>Standard Internațională a Ocupațiilor ISCO-08, creată de ILO</a:t>
            </a:r>
          </a:p>
          <a:p>
            <a:pPr algn="l">
              <a:buFont typeface="Arial" panose="020B0604020202020204" pitchFamily="34" charset="0"/>
              <a:buChar char="•"/>
            </a:pPr>
            <a:r>
              <a:rPr lang="ro-RO" dirty="0" smtClean="0"/>
              <a:t>ISCO-08 include primele patru niveluri, iar ESCO completează ierarhia începând cu al cincilea nivel. Fiecare ocupație din ESCO este legată de o singură grupă de bază din ISCO-08</a:t>
            </a:r>
          </a:p>
          <a:p>
            <a:pPr algn="l"/>
            <a:endParaRPr lang="ro-RO" dirty="0" smtClean="0">
              <a:solidFill>
                <a:schemeClr val="tx1"/>
              </a:solidFill>
            </a:endParaRPr>
          </a:p>
        </p:txBody>
      </p:sp>
      <p:sp>
        <p:nvSpPr>
          <p:cNvPr id="5" name="Content Placeholder 4"/>
          <p:cNvSpPr>
            <a:spLocks noGrp="1"/>
          </p:cNvSpPr>
          <p:nvPr>
            <p:ph sz="half" idx="2"/>
          </p:nvPr>
        </p:nvSpPr>
        <p:spPr/>
        <p:txBody>
          <a:bodyPr>
            <a:normAutofit/>
          </a:bodyPr>
          <a:lstStyle/>
          <a:p>
            <a:endParaRPr lang="en-US"/>
          </a:p>
        </p:txBody>
      </p:sp>
      <p:pic>
        <p:nvPicPr>
          <p:cNvPr id="4" name="Picture 3"/>
          <p:cNvPicPr>
            <a:picLocks noChangeAspect="1"/>
          </p:cNvPicPr>
          <p:nvPr/>
        </p:nvPicPr>
        <p:blipFill>
          <a:blip r:embed="rId2"/>
          <a:stretch>
            <a:fillRect/>
          </a:stretch>
        </p:blipFill>
        <p:spPr>
          <a:xfrm>
            <a:off x="5166360" y="1673353"/>
            <a:ext cx="6336663" cy="4956046"/>
          </a:xfrm>
          <a:prstGeom prst="rect">
            <a:avLst/>
          </a:prstGeom>
        </p:spPr>
      </p:pic>
    </p:spTree>
    <p:extLst>
      <p:ext uri="{BB962C8B-B14F-4D97-AF65-F5344CB8AC3E}">
        <p14:creationId xmlns:p14="http://schemas.microsoft.com/office/powerpoint/2010/main" val="2371197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5478" y="1411977"/>
            <a:ext cx="10210866" cy="5100336"/>
          </a:xfrm>
        </p:spPr>
        <p:txBody>
          <a:bodyPr>
            <a:normAutofit fontScale="85000" lnSpcReduction="10000"/>
          </a:bodyPr>
          <a:lstStyle/>
          <a:p>
            <a:r>
              <a:rPr lang="ro-RO" i="1" dirty="0" smtClean="0"/>
              <a:t>Unele țări raportează o creștere anuală a pieței locurilor de muncă vacante de 10% sau mai mult.</a:t>
            </a:r>
            <a:r>
              <a:rPr lang="en-US" b="1" dirty="0" smtClean="0"/>
              <a:t> </a:t>
            </a:r>
            <a:endParaRPr lang="ro-RO" b="1" dirty="0" smtClean="0"/>
          </a:p>
          <a:p>
            <a:pPr lvl="1"/>
            <a:r>
              <a:rPr lang="ro-RO" b="1" dirty="0" smtClean="0"/>
              <a:t>Cine este angajatorul:</a:t>
            </a:r>
            <a:r>
              <a:rPr lang="en-US" dirty="0" smtClean="0"/>
              <a:t> </a:t>
            </a:r>
            <a:r>
              <a:rPr lang="ro-RO" dirty="0" smtClean="0"/>
              <a:t>Firmele mari, cele internaționale și cele din sectorul de producție și servicii de afaceri (cum ar fi servicii financiare, TIC sau profesionale) tind să folosească serviciile online de ocupare</a:t>
            </a:r>
            <a:r>
              <a:rPr lang="en-US" dirty="0" smtClean="0"/>
              <a:t>. </a:t>
            </a:r>
            <a:r>
              <a:rPr lang="ro-RO" dirty="0" smtClean="0"/>
              <a:t>Locurile de muncă din agricultură, construcții sau servicii hoteliere – în special cele de la firmele mici  - sunt mai puțin probabil să poată fi găsite online, întrucât angajatorii preferă alte canale de recrutare.</a:t>
            </a:r>
            <a:endParaRPr lang="en-US" dirty="0"/>
          </a:p>
          <a:p>
            <a:pPr lvl="1"/>
            <a:r>
              <a:rPr lang="ro-RO" b="1" dirty="0" smtClean="0"/>
              <a:t>Unde este locul de muncă:</a:t>
            </a:r>
            <a:r>
              <a:rPr lang="en-US" dirty="0" smtClean="0"/>
              <a:t> </a:t>
            </a:r>
            <a:r>
              <a:rPr lang="ro-RO" dirty="0" smtClean="0"/>
              <a:t>Locurile de muncă vacante din mediul online acoperă partea leului în zonele urbane, în ceea ce privește publicitatea online. Aceasta se datorează unei mai mari concentrări a angajatorilor din sectorul serviciilor</a:t>
            </a:r>
            <a:r>
              <a:rPr lang="ro-RO" dirty="0"/>
              <a:t> </a:t>
            </a:r>
            <a:r>
              <a:rPr lang="ro-RO" dirty="0" smtClean="0"/>
              <a:t>de afaceri și a sediilor companiilor, precum și unui acces mai facil la infrastructura digitală. Concentrația de talente foarte bine pregătite din universități ajută la creșterea ponderii pieței online a locurilor de muncă din zonele urbane.</a:t>
            </a:r>
            <a:endParaRPr lang="en-US" dirty="0"/>
          </a:p>
          <a:p>
            <a:pPr lvl="1"/>
            <a:r>
              <a:rPr lang="ro-RO" b="1" dirty="0" smtClean="0"/>
              <a:t>Ce nivel de competențe se cere:</a:t>
            </a:r>
            <a:r>
              <a:rPr lang="en-US" dirty="0"/>
              <a:t> </a:t>
            </a:r>
            <a:r>
              <a:rPr lang="ro-RO" dirty="0" smtClean="0"/>
              <a:t>În medie, un loc de muncă care necesită un nivel mai ridicat de competențe este mult mai probabil să fie publicat online. Cu toate acestea, în cazul multor poziții de specialitate și de conducere, pot fi preferate alte canale de recrutare – cum ar fi agențiile de recrutare (</a:t>
            </a:r>
            <a:r>
              <a:rPr lang="en-US" dirty="0" smtClean="0"/>
              <a:t>headhunting</a:t>
            </a:r>
            <a:r>
              <a:rPr lang="ro-RO" dirty="0" smtClean="0"/>
              <a:t>)</a:t>
            </a:r>
            <a:r>
              <a:rPr lang="en-US" dirty="0" smtClean="0"/>
              <a:t>.</a:t>
            </a:r>
            <a:endParaRPr lang="en-US" dirty="0"/>
          </a:p>
          <a:p>
            <a:pPr lvl="1"/>
            <a:r>
              <a:rPr lang="ro-RO" b="1" dirty="0" smtClean="0"/>
              <a:t>Cum arată economia:</a:t>
            </a:r>
            <a:r>
              <a:rPr lang="en-US" dirty="0"/>
              <a:t> </a:t>
            </a:r>
            <a:r>
              <a:rPr lang="en-US" dirty="0" smtClean="0"/>
              <a:t> </a:t>
            </a:r>
            <a:r>
              <a:rPr lang="ro-RO" dirty="0" smtClean="0"/>
              <a:t>Economia UE este în creștere și creează mai multe locuri de muncă. În același timp scade șomajul, din ce în ce mai mulți oameni ajung la vârsta de pensionare</a:t>
            </a:r>
            <a:r>
              <a:rPr lang="en-US" dirty="0" smtClean="0"/>
              <a:t>.</a:t>
            </a:r>
            <a:r>
              <a:rPr lang="ro-RO" dirty="0" smtClean="0"/>
              <a:t> Drept urmare, angajatorilor le este din ce în ce mai greu să identifice talente. Din ce în ce mai multe locuri de muncă vor fi promovate online, în condițiile în care angajatorii vor încerca să își extindă canalele de recrutare. </a:t>
            </a:r>
            <a:endParaRPr lang="en-US" dirty="0"/>
          </a:p>
        </p:txBody>
      </p:sp>
      <p:sp>
        <p:nvSpPr>
          <p:cNvPr id="4" name="Title 1"/>
          <p:cNvSpPr>
            <a:spLocks noGrp="1"/>
          </p:cNvSpPr>
          <p:nvPr>
            <p:ph type="title"/>
          </p:nvPr>
        </p:nvSpPr>
        <p:spPr>
          <a:xfrm>
            <a:off x="1493455" y="265176"/>
            <a:ext cx="10018713" cy="846117"/>
          </a:xfrm>
        </p:spPr>
        <p:txBody>
          <a:bodyPr/>
          <a:lstStyle/>
          <a:p>
            <a:r>
              <a:rPr lang="ro-RO" b="1" dirty="0" smtClean="0"/>
              <a:t>Care este situația</a:t>
            </a:r>
            <a:r>
              <a:rPr lang="en-US" b="1" dirty="0" smtClean="0"/>
              <a:t>?</a:t>
            </a:r>
            <a:r>
              <a:rPr lang="ro-RO" b="1" dirty="0" smtClean="0"/>
              <a:t> În prezent</a:t>
            </a:r>
            <a:r>
              <a:rPr lang="en-US" b="1" dirty="0" smtClean="0"/>
              <a:t> …</a:t>
            </a:r>
            <a:endParaRPr lang="en-US" b="1" dirty="0"/>
          </a:p>
        </p:txBody>
      </p:sp>
    </p:spTree>
    <p:extLst>
      <p:ext uri="{BB962C8B-B14F-4D97-AF65-F5344CB8AC3E}">
        <p14:creationId xmlns:p14="http://schemas.microsoft.com/office/powerpoint/2010/main" val="22829981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455" y="1143000"/>
            <a:ext cx="4395449" cy="5202936"/>
          </a:xfrm>
        </p:spPr>
        <p:txBody>
          <a:bodyPr>
            <a:noAutofit/>
          </a:bodyPr>
          <a:lstStyle/>
          <a:p>
            <a:pPr marL="285750" indent="-285750" algn="l">
              <a:buFont typeface="Arial" panose="020B0604020202020204" pitchFamily="34" charset="0"/>
              <a:buChar char="•"/>
            </a:pPr>
            <a:r>
              <a:rPr lang="ro-RO" sz="1600" b="1" dirty="0">
                <a:latin typeface="+mn-lt"/>
              </a:rPr>
              <a:t>ISCO (Clasificarea standard internațională a ocupațiilor - International Standard </a:t>
            </a:r>
            <a:r>
              <a:rPr lang="ro-RO" sz="1600" b="1" dirty="0" err="1">
                <a:latin typeface="+mn-lt"/>
              </a:rPr>
              <a:t>Classification</a:t>
            </a:r>
            <a:r>
              <a:rPr lang="ro-RO" sz="1600" b="1" dirty="0">
                <a:latin typeface="+mn-lt"/>
              </a:rPr>
              <a:t> of </a:t>
            </a:r>
            <a:r>
              <a:rPr lang="ro-RO" sz="1600" b="1" dirty="0" err="1">
                <a:latin typeface="+mn-lt"/>
              </a:rPr>
              <a:t>Occupations</a:t>
            </a:r>
            <a:r>
              <a:rPr lang="ro-RO" sz="1600" b="1" dirty="0">
                <a:latin typeface="+mn-lt"/>
              </a:rPr>
              <a:t>)</a:t>
            </a:r>
            <a:r>
              <a:rPr lang="ro-RO" sz="1600" dirty="0">
                <a:latin typeface="+mn-lt"/>
              </a:rPr>
              <a:t> este o </a:t>
            </a:r>
            <a:r>
              <a:rPr lang="ro-RO" sz="1600" b="1" dirty="0">
                <a:latin typeface="+mn-lt"/>
              </a:rPr>
              <a:t>clasificare </a:t>
            </a:r>
            <a:r>
              <a:rPr lang="ro-RO" sz="1600" dirty="0">
                <a:latin typeface="+mn-lt"/>
              </a:rPr>
              <a:t>dezvoltată de Organizația Internațională a Muncii (ILO). Este utilizată pentru organizarea </a:t>
            </a:r>
            <a:r>
              <a:rPr lang="ro-RO" sz="1600" b="1" dirty="0">
                <a:latin typeface="+mn-lt"/>
              </a:rPr>
              <a:t>ocupațiilor</a:t>
            </a:r>
            <a:r>
              <a:rPr lang="ro-RO" sz="1600" dirty="0">
                <a:latin typeface="+mn-lt"/>
              </a:rPr>
              <a:t> în seturi de grupe clar definite în conformitate cu sarcinile și atribuțiile aferente respectivei ocupații. </a:t>
            </a:r>
            <a:r>
              <a:rPr lang="ro-RO" sz="1600" dirty="0" smtClean="0">
                <a:latin typeface="+mn-lt"/>
              </a:rPr>
              <a:t/>
            </a:r>
            <a:br>
              <a:rPr lang="ro-RO" sz="1600" dirty="0" smtClean="0">
                <a:latin typeface="+mn-lt"/>
              </a:rPr>
            </a:br>
            <a:r>
              <a:rPr lang="en-US" sz="1600" dirty="0">
                <a:latin typeface="+mn-lt"/>
              </a:rPr>
              <a:t/>
            </a:r>
            <a:br>
              <a:rPr lang="en-US" sz="1600" dirty="0">
                <a:latin typeface="+mn-lt"/>
              </a:rPr>
            </a:br>
            <a:r>
              <a:rPr lang="ro-RO" sz="1600" dirty="0" smtClean="0">
                <a:latin typeface="+mn-lt"/>
              </a:rPr>
              <a:t>ISCO </a:t>
            </a:r>
            <a:r>
              <a:rPr lang="ro-RO" sz="1600" dirty="0">
                <a:latin typeface="+mn-lt"/>
              </a:rPr>
              <a:t>prezintă o structură ierarhizată arborescentă: grupe majore (1 cifră), subgrupe majore (2 cifre), grupe minore (3 cifre) și grupe de bază (4 cifre). Unitatea de bază în această clasificare este desigur ocupația (cod 6 cifre), care este descrisă prin sarcini și atribuții. În ISCO sunt prezentate descrieri pe scurt pentru fiecare din grupe, fie ea grupă majoră, </a:t>
            </a:r>
            <a:r>
              <a:rPr lang="ro-RO" sz="1600" dirty="0" smtClean="0">
                <a:latin typeface="+mn-lt"/>
              </a:rPr>
              <a:t>subgrupă </a:t>
            </a:r>
            <a:r>
              <a:rPr lang="ro-RO" sz="1600" dirty="0">
                <a:latin typeface="+mn-lt"/>
              </a:rPr>
              <a:t>majoră, grupă minoră sau grupă de bază, furnizând astfel informații despre ocupațiile din respectiva grupă. </a:t>
            </a:r>
            <a:r>
              <a:rPr lang="en-US" sz="1600" dirty="0">
                <a:latin typeface="+mn-lt"/>
              </a:rPr>
              <a:t/>
            </a:r>
            <a:br>
              <a:rPr lang="en-US" sz="1600" dirty="0">
                <a:latin typeface="+mn-lt"/>
              </a:rPr>
            </a:br>
            <a:endParaRPr lang="en-US" sz="1600" dirty="0">
              <a:latin typeface="+mn-lt"/>
            </a:endParaRPr>
          </a:p>
        </p:txBody>
      </p:sp>
      <p:sp>
        <p:nvSpPr>
          <p:cNvPr id="3" name="Text Placeholder 2"/>
          <p:cNvSpPr>
            <a:spLocks noGrp="1"/>
          </p:cNvSpPr>
          <p:nvPr>
            <p:ph type="body" idx="1"/>
          </p:nvPr>
        </p:nvSpPr>
        <p:spPr>
          <a:xfrm>
            <a:off x="2252238" y="452269"/>
            <a:ext cx="8930748" cy="860400"/>
          </a:xfrm>
        </p:spPr>
        <p:txBody>
          <a:bodyPr>
            <a:normAutofit/>
          </a:bodyPr>
          <a:lstStyle/>
          <a:p>
            <a:pPr algn="ctr"/>
            <a:r>
              <a:rPr lang="ro-RO" sz="2800" b="1" dirty="0" smtClean="0"/>
              <a:t>Clasificări internaționale – </a:t>
            </a:r>
            <a:r>
              <a:rPr lang="ro-RO" sz="2800" b="1" dirty="0"/>
              <a:t>ISCO </a:t>
            </a:r>
            <a:r>
              <a:rPr lang="ro-RO" sz="2800" b="1" dirty="0" smtClean="0"/>
              <a:t>– 08</a:t>
            </a:r>
            <a:r>
              <a:rPr lang="en-US" sz="2800" b="1" dirty="0" smtClean="0"/>
              <a:t> </a:t>
            </a:r>
            <a:endParaRPr lang="en-US" sz="2800" b="1"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976872" y="1678429"/>
            <a:ext cx="4379976" cy="4027427"/>
          </a:xfrm>
          <a:prstGeom prst="rect">
            <a:avLst/>
          </a:prstGeom>
          <a:noFill/>
        </p:spPr>
      </p:pic>
    </p:spTree>
    <p:extLst>
      <p:ext uri="{BB962C8B-B14F-4D97-AF65-F5344CB8AC3E}">
        <p14:creationId xmlns:p14="http://schemas.microsoft.com/office/powerpoint/2010/main" val="35643347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391" y="79247"/>
            <a:ext cx="8930747" cy="835153"/>
          </a:xfrm>
        </p:spPr>
        <p:txBody>
          <a:bodyPr anchor="ctr">
            <a:normAutofit/>
          </a:bodyPr>
          <a:lstStyle/>
          <a:p>
            <a:pPr algn="ctr"/>
            <a:r>
              <a:rPr lang="ro-RO" sz="3600" b="1" dirty="0" smtClean="0"/>
              <a:t>1. Pilonul Ocupații (cont.)</a:t>
            </a:r>
            <a:endParaRPr lang="en-US" sz="3600" b="1" dirty="0"/>
          </a:p>
        </p:txBody>
      </p:sp>
      <p:sp>
        <p:nvSpPr>
          <p:cNvPr id="3" name="Text Placeholder 2"/>
          <p:cNvSpPr>
            <a:spLocks noGrp="1"/>
          </p:cNvSpPr>
          <p:nvPr>
            <p:ph type="body" idx="1"/>
          </p:nvPr>
        </p:nvSpPr>
        <p:spPr>
          <a:xfrm>
            <a:off x="1696629" y="1465020"/>
            <a:ext cx="9788235" cy="4370832"/>
          </a:xfrm>
        </p:spPr>
        <p:txBody>
          <a:bodyPr>
            <a:normAutofit/>
          </a:bodyPr>
          <a:lstStyle/>
          <a:p>
            <a:pPr marL="342900" indent="-342900" algn="l">
              <a:buFont typeface="Arial" panose="020B0604020202020204" pitchFamily="34" charset="0"/>
              <a:buChar char="•"/>
            </a:pPr>
            <a:r>
              <a:rPr lang="ro-RO" dirty="0"/>
              <a:t>Clasificarea </a:t>
            </a:r>
            <a:r>
              <a:rPr lang="ro-RO" dirty="0" smtClean="0"/>
              <a:t>ESCO cuprinde </a:t>
            </a:r>
            <a:r>
              <a:rPr lang="ro-RO" b="1" dirty="0"/>
              <a:t>doar ocupațiile relevante pentru piața muncii </a:t>
            </a:r>
            <a:r>
              <a:rPr lang="ro-RO" b="1" dirty="0" smtClean="0"/>
              <a:t>europene. </a:t>
            </a:r>
            <a:r>
              <a:rPr lang="ro-RO" dirty="0" smtClean="0"/>
              <a:t>Așadar, ocupațiile mai detaliate nu acoperă în mod necesar întreaga arie a ocupației mai generale</a:t>
            </a:r>
            <a:endParaRPr lang="ro-RO" dirty="0" smtClean="0">
              <a:solidFill>
                <a:schemeClr val="tx1"/>
              </a:solidFill>
            </a:endParaRPr>
          </a:p>
        </p:txBody>
      </p:sp>
      <p:pic>
        <p:nvPicPr>
          <p:cNvPr id="5" name="Picture 4"/>
          <p:cNvPicPr>
            <a:picLocks noChangeAspect="1"/>
          </p:cNvPicPr>
          <p:nvPr/>
        </p:nvPicPr>
        <p:blipFill>
          <a:blip r:embed="rId2"/>
          <a:stretch>
            <a:fillRect/>
          </a:stretch>
        </p:blipFill>
        <p:spPr>
          <a:xfrm>
            <a:off x="4303585" y="2465641"/>
            <a:ext cx="3895725" cy="3590925"/>
          </a:xfrm>
          <a:prstGeom prst="rect">
            <a:avLst/>
          </a:prstGeom>
        </p:spPr>
      </p:pic>
    </p:spTree>
    <p:extLst>
      <p:ext uri="{BB962C8B-B14F-4D97-AF65-F5344CB8AC3E}">
        <p14:creationId xmlns:p14="http://schemas.microsoft.com/office/powerpoint/2010/main" val="34443877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265" y="170687"/>
            <a:ext cx="9171306" cy="835153"/>
          </a:xfrm>
        </p:spPr>
        <p:txBody>
          <a:bodyPr anchor="ctr">
            <a:normAutofit/>
          </a:bodyPr>
          <a:lstStyle/>
          <a:p>
            <a:pPr algn="ctr"/>
            <a:r>
              <a:rPr lang="ro-RO" sz="2800" b="1" dirty="0" smtClean="0"/>
              <a:t>2. Pilonul </a:t>
            </a:r>
            <a:r>
              <a:rPr lang="ro-RO" sz="2800" b="1" i="1" dirty="0" err="1" smtClean="0"/>
              <a:t>Skills</a:t>
            </a:r>
            <a:r>
              <a:rPr lang="ro-RO" sz="2800" b="1" dirty="0" smtClean="0"/>
              <a:t> - Cunoștințe, aptitudini și competențe</a:t>
            </a:r>
            <a:endParaRPr lang="en-US" sz="2800" b="1" dirty="0"/>
          </a:p>
        </p:txBody>
      </p:sp>
      <p:sp>
        <p:nvSpPr>
          <p:cNvPr id="3" name="Text Placeholder 2"/>
          <p:cNvSpPr>
            <a:spLocks noGrp="1"/>
          </p:cNvSpPr>
          <p:nvPr>
            <p:ph type="body" idx="1"/>
          </p:nvPr>
        </p:nvSpPr>
        <p:spPr>
          <a:xfrm>
            <a:off x="1724061" y="1501596"/>
            <a:ext cx="9788235" cy="4370832"/>
          </a:xfrm>
        </p:spPr>
        <p:txBody>
          <a:bodyPr>
            <a:normAutofit/>
          </a:bodyPr>
          <a:lstStyle/>
          <a:p>
            <a:pPr marL="342900" indent="-342900" algn="l">
              <a:buFont typeface="Arial" panose="020B0604020202020204" pitchFamily="34" charset="0"/>
              <a:buChar char="•"/>
            </a:pPr>
            <a:r>
              <a:rPr lang="ro-RO" dirty="0" smtClean="0"/>
              <a:t>Pilonul aptitudini/ competențe include o listă extinsă a aptitudinilor/competențelor considerate relevante pentru piața muncii europene</a:t>
            </a:r>
          </a:p>
          <a:p>
            <a:pPr marL="342900" indent="-342900" algn="l">
              <a:buFont typeface="Arial" panose="020B0604020202020204" pitchFamily="34" charset="0"/>
              <a:buChar char="•"/>
            </a:pPr>
            <a:r>
              <a:rPr lang="ro-RO" dirty="0" smtClean="0"/>
              <a:t>ESCO v1 </a:t>
            </a:r>
            <a:r>
              <a:rPr lang="ro-RO" dirty="0"/>
              <a:t>conține în prezent </a:t>
            </a:r>
            <a:r>
              <a:rPr lang="ro-RO" b="1" dirty="0" smtClean="0"/>
              <a:t>13485</a:t>
            </a:r>
            <a:r>
              <a:rPr lang="ro-RO" dirty="0" smtClean="0"/>
              <a:t> </a:t>
            </a:r>
            <a:r>
              <a:rPr lang="ro-RO" dirty="0"/>
              <a:t>de </a:t>
            </a:r>
            <a:r>
              <a:rPr lang="ro-RO" dirty="0" smtClean="0"/>
              <a:t>cunoștințe, aptitudini/competențe</a:t>
            </a:r>
          </a:p>
          <a:p>
            <a:pPr marL="342900" indent="-342900" algn="l">
              <a:buFont typeface="Arial" panose="020B0604020202020204" pitchFamily="34" charset="0"/>
              <a:buChar char="•"/>
            </a:pPr>
            <a:r>
              <a:rPr lang="ro-RO" dirty="0" smtClean="0"/>
              <a:t>Aptitudinile/ competențele sunt legate de ocupații, clasificarea făcând distincție și între cunoștințele și competențele esențiale și cele opționale</a:t>
            </a:r>
          </a:p>
          <a:p>
            <a:pPr marL="342900" indent="-342900" algn="l">
              <a:buFont typeface="Arial" panose="020B0604020202020204" pitchFamily="34" charset="0"/>
              <a:buChar char="•"/>
            </a:pPr>
            <a:r>
              <a:rPr lang="ro-RO" dirty="0" smtClean="0"/>
              <a:t>ESCO clasifică informațiile pe patru niveluri de reutilizare, aspect foarte important pentru sprijinirea mobilității:</a:t>
            </a:r>
          </a:p>
          <a:p>
            <a:pPr marL="800100" lvl="1" indent="-342900">
              <a:buFont typeface="Arial" panose="020B0604020202020204" pitchFamily="34" charset="0"/>
              <a:buChar char="•"/>
            </a:pPr>
            <a:r>
              <a:rPr lang="ro-RO" b="1" i="1" dirty="0" smtClean="0">
                <a:solidFill>
                  <a:schemeClr val="tx1"/>
                </a:solidFill>
              </a:rPr>
              <a:t>Transversale</a:t>
            </a:r>
            <a:r>
              <a:rPr lang="ro-RO" dirty="0" smtClean="0">
                <a:solidFill>
                  <a:schemeClr val="tx1"/>
                </a:solidFill>
              </a:rPr>
              <a:t> = relevante pentru o gamă largă de ocupații și sectoare</a:t>
            </a:r>
          </a:p>
          <a:p>
            <a:pPr marL="800100" lvl="1" indent="-342900">
              <a:buFont typeface="Arial" panose="020B0604020202020204" pitchFamily="34" charset="0"/>
              <a:buChar char="•"/>
            </a:pPr>
            <a:r>
              <a:rPr lang="ro-RO" b="1" i="1" dirty="0" smtClean="0">
                <a:solidFill>
                  <a:schemeClr val="tx1"/>
                </a:solidFill>
              </a:rPr>
              <a:t>Inter-sectoriale</a:t>
            </a:r>
            <a:r>
              <a:rPr lang="ro-RO" dirty="0" smtClean="0">
                <a:solidFill>
                  <a:schemeClr val="tx1"/>
                </a:solidFill>
              </a:rPr>
              <a:t> = relevante pentru ocupații între mai multe sectoare economice</a:t>
            </a:r>
          </a:p>
          <a:p>
            <a:pPr marL="800100" lvl="1" indent="-342900">
              <a:buFont typeface="Arial" panose="020B0604020202020204" pitchFamily="34" charset="0"/>
              <a:buChar char="•"/>
            </a:pPr>
            <a:r>
              <a:rPr lang="ro-RO" b="1" i="1" dirty="0" smtClean="0">
                <a:solidFill>
                  <a:schemeClr val="tx1"/>
                </a:solidFill>
              </a:rPr>
              <a:t>Sectoriale </a:t>
            </a:r>
            <a:r>
              <a:rPr lang="ro-RO" dirty="0" smtClean="0">
                <a:solidFill>
                  <a:schemeClr val="tx1"/>
                </a:solidFill>
              </a:rPr>
              <a:t>= specifice pentru un sector, dar relevante pentru mai multe ocupații din acesta</a:t>
            </a:r>
          </a:p>
          <a:p>
            <a:pPr marL="800100" lvl="1" indent="-342900">
              <a:buFont typeface="Arial" panose="020B0604020202020204" pitchFamily="34" charset="0"/>
              <a:buChar char="•"/>
            </a:pPr>
            <a:r>
              <a:rPr lang="ro-RO" b="1" i="1" dirty="0" smtClean="0">
                <a:solidFill>
                  <a:schemeClr val="tx1"/>
                </a:solidFill>
              </a:rPr>
              <a:t>Specifice ocupației </a:t>
            </a:r>
            <a:r>
              <a:rPr lang="ro-RO" dirty="0" smtClean="0">
                <a:solidFill>
                  <a:schemeClr val="tx1"/>
                </a:solidFill>
              </a:rPr>
              <a:t>= de obicei se aplică doar pentru o singură ocupație</a:t>
            </a:r>
          </a:p>
          <a:p>
            <a:pPr marL="800100" lvl="1" indent="-342900">
              <a:buFontTx/>
              <a:buChar char="-"/>
            </a:pPr>
            <a:endParaRPr lang="ro-RO" dirty="0" smtClean="0"/>
          </a:p>
          <a:p>
            <a:pPr algn="l"/>
            <a:endParaRPr lang="ro-RO" dirty="0" smtClean="0">
              <a:solidFill>
                <a:schemeClr val="tx1"/>
              </a:solidFill>
            </a:endParaRPr>
          </a:p>
        </p:txBody>
      </p:sp>
    </p:spTree>
    <p:extLst>
      <p:ext uri="{BB962C8B-B14F-4D97-AF65-F5344CB8AC3E}">
        <p14:creationId xmlns:p14="http://schemas.microsoft.com/office/powerpoint/2010/main" val="25056077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537" y="79247"/>
            <a:ext cx="9701784" cy="652273"/>
          </a:xfrm>
        </p:spPr>
        <p:txBody>
          <a:bodyPr anchor="ctr">
            <a:normAutofit/>
          </a:bodyPr>
          <a:lstStyle/>
          <a:p>
            <a:pPr algn="ctr"/>
            <a:r>
              <a:rPr lang="ro-RO" sz="2800" b="1" dirty="0" smtClean="0"/>
              <a:t>2. Pilonul Cunoștințe, aptitudini și competențe (cont.)</a:t>
            </a:r>
            <a:endParaRPr lang="en-US" sz="2800" b="1" dirty="0"/>
          </a:p>
        </p:txBody>
      </p:sp>
      <p:pic>
        <p:nvPicPr>
          <p:cNvPr id="5" name="Picture 4"/>
          <p:cNvPicPr>
            <a:picLocks noChangeAspect="1"/>
          </p:cNvPicPr>
          <p:nvPr/>
        </p:nvPicPr>
        <p:blipFill>
          <a:blip r:embed="rId2"/>
          <a:stretch>
            <a:fillRect/>
          </a:stretch>
        </p:blipFill>
        <p:spPr>
          <a:xfrm>
            <a:off x="2290954" y="731520"/>
            <a:ext cx="3775996" cy="6085712"/>
          </a:xfrm>
          <a:prstGeom prst="rect">
            <a:avLst/>
          </a:prstGeom>
        </p:spPr>
      </p:pic>
      <p:pic>
        <p:nvPicPr>
          <p:cNvPr id="6" name="Picture 5"/>
          <p:cNvPicPr>
            <a:picLocks noChangeAspect="1"/>
          </p:cNvPicPr>
          <p:nvPr/>
        </p:nvPicPr>
        <p:blipFill>
          <a:blip r:embed="rId3"/>
          <a:stretch>
            <a:fillRect/>
          </a:stretch>
        </p:blipFill>
        <p:spPr>
          <a:xfrm>
            <a:off x="6853429" y="697168"/>
            <a:ext cx="3746017" cy="6120064"/>
          </a:xfrm>
          <a:prstGeom prst="rect">
            <a:avLst/>
          </a:prstGeom>
        </p:spPr>
      </p:pic>
    </p:spTree>
    <p:extLst>
      <p:ext uri="{BB962C8B-B14F-4D97-AF65-F5344CB8AC3E}">
        <p14:creationId xmlns:p14="http://schemas.microsoft.com/office/powerpoint/2010/main" val="16183011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967" y="326135"/>
            <a:ext cx="8930747" cy="835153"/>
          </a:xfrm>
        </p:spPr>
        <p:txBody>
          <a:bodyPr anchor="ctr">
            <a:normAutofit/>
          </a:bodyPr>
          <a:lstStyle/>
          <a:p>
            <a:pPr algn="ctr"/>
            <a:r>
              <a:rPr lang="ro-RO" sz="3600" b="1" dirty="0" smtClean="0"/>
              <a:t>2. Pilonul Calificări</a:t>
            </a:r>
            <a:endParaRPr lang="en-US" sz="3600" b="1" dirty="0"/>
          </a:p>
        </p:txBody>
      </p:sp>
      <p:sp>
        <p:nvSpPr>
          <p:cNvPr id="3" name="Text Placeholder 2"/>
          <p:cNvSpPr>
            <a:spLocks noGrp="1"/>
          </p:cNvSpPr>
          <p:nvPr>
            <p:ph type="body" idx="1"/>
          </p:nvPr>
        </p:nvSpPr>
        <p:spPr>
          <a:xfrm>
            <a:off x="1733205" y="1519884"/>
            <a:ext cx="9788235" cy="4370832"/>
          </a:xfrm>
        </p:spPr>
        <p:txBody>
          <a:bodyPr>
            <a:normAutofit/>
          </a:bodyPr>
          <a:lstStyle/>
          <a:p>
            <a:pPr marL="342900" indent="-342900" algn="l">
              <a:buFontTx/>
              <a:buChar char="-"/>
            </a:pPr>
            <a:r>
              <a:rPr lang="ro-RO" dirty="0" smtClean="0"/>
              <a:t>Pilonul calificări urmărește colectarea informațiilor existente cu privire la calificări. Obiectivul final este de a oferi o listă cuprinzătoare de calificări relevante pentru piața muncii europene</a:t>
            </a:r>
          </a:p>
          <a:p>
            <a:pPr marL="342900" indent="-342900" algn="l">
              <a:buFontTx/>
              <a:buChar char="-"/>
            </a:pPr>
            <a:r>
              <a:rPr lang="ro-RO" dirty="0" smtClean="0"/>
              <a:t>ESCO v1 </a:t>
            </a:r>
            <a:r>
              <a:rPr lang="ro-RO" dirty="0"/>
              <a:t>conține în prezent </a:t>
            </a:r>
            <a:r>
              <a:rPr lang="ro-RO" b="1" dirty="0" smtClean="0"/>
              <a:t>2444</a:t>
            </a:r>
            <a:r>
              <a:rPr lang="ro-RO" dirty="0" smtClean="0"/>
              <a:t> calificări.</a:t>
            </a:r>
          </a:p>
          <a:p>
            <a:pPr marL="342900" indent="-342900" algn="l">
              <a:buFontTx/>
              <a:buChar char="-"/>
            </a:pPr>
            <a:r>
              <a:rPr lang="ro-RO" dirty="0" smtClean="0"/>
              <a:t>Calificările din ESCO provin din două feluri de surse:</a:t>
            </a:r>
          </a:p>
          <a:p>
            <a:pPr marL="800100" lvl="1" indent="-342900">
              <a:buFontTx/>
              <a:buChar char="-"/>
            </a:pPr>
            <a:r>
              <a:rPr lang="ro-RO" b="1" i="1" dirty="0" smtClean="0">
                <a:solidFill>
                  <a:schemeClr val="tx1"/>
                </a:solidFill>
              </a:rPr>
              <a:t>Bazele de date cu calificările naționale ale Statelor Membre</a:t>
            </a:r>
            <a:r>
              <a:rPr lang="ro-RO" dirty="0" smtClean="0">
                <a:solidFill>
                  <a:schemeClr val="tx1"/>
                </a:solidFill>
              </a:rPr>
              <a:t>. Aceste calificări sunt incluse în Cadrele naționale ale calificărilor (CNC) care au fost </a:t>
            </a:r>
            <a:r>
              <a:rPr lang="ro-RO" dirty="0" err="1" smtClean="0">
                <a:solidFill>
                  <a:schemeClr val="tx1"/>
                </a:solidFill>
              </a:rPr>
              <a:t>referențiate</a:t>
            </a:r>
            <a:r>
              <a:rPr lang="ro-RO" dirty="0" smtClean="0">
                <a:solidFill>
                  <a:schemeClr val="tx1"/>
                </a:solidFill>
              </a:rPr>
              <a:t> cu Cadrul European al Calificărilor (CEC)</a:t>
            </a:r>
          </a:p>
          <a:p>
            <a:pPr marL="800100" lvl="1" indent="-342900">
              <a:buFontTx/>
              <a:buChar char="-"/>
            </a:pPr>
            <a:r>
              <a:rPr lang="ro-RO" b="1" i="1" dirty="0" smtClean="0">
                <a:solidFill>
                  <a:schemeClr val="tx1"/>
                </a:solidFill>
              </a:rPr>
              <a:t>Alte calificări care sunt furnizate direct către ESCO de organismele emitente</a:t>
            </a:r>
            <a:r>
              <a:rPr lang="ro-RO" dirty="0" smtClean="0">
                <a:solidFill>
                  <a:schemeClr val="tx1"/>
                </a:solidFill>
              </a:rPr>
              <a:t>. Acestea nu fac parte din CNC, dar sunt relevante pentru piața muncii din Europa. Aceste includ calificări private, sectoriale și internaționale. </a:t>
            </a:r>
          </a:p>
          <a:p>
            <a:pPr algn="l"/>
            <a:endParaRPr lang="ro-RO" dirty="0" smtClean="0"/>
          </a:p>
        </p:txBody>
      </p:sp>
    </p:spTree>
    <p:extLst>
      <p:ext uri="{BB962C8B-B14F-4D97-AF65-F5344CB8AC3E}">
        <p14:creationId xmlns:p14="http://schemas.microsoft.com/office/powerpoint/2010/main" val="635168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389" y="316991"/>
            <a:ext cx="8930747" cy="835153"/>
          </a:xfrm>
        </p:spPr>
        <p:txBody>
          <a:bodyPr anchor="ctr">
            <a:normAutofit/>
          </a:bodyPr>
          <a:lstStyle/>
          <a:p>
            <a:pPr algn="ctr"/>
            <a:r>
              <a:rPr lang="ro-RO" sz="3600" b="1" dirty="0" smtClean="0"/>
              <a:t>Legătura dintre piloni</a:t>
            </a:r>
            <a:endParaRPr lang="en-US" sz="3600" b="1" dirty="0"/>
          </a:p>
        </p:txBody>
      </p:sp>
      <p:pic>
        <p:nvPicPr>
          <p:cNvPr id="4" name="Picture 3"/>
          <p:cNvPicPr>
            <a:picLocks noChangeAspect="1"/>
          </p:cNvPicPr>
          <p:nvPr/>
        </p:nvPicPr>
        <p:blipFill>
          <a:blip r:embed="rId2"/>
          <a:stretch>
            <a:fillRect/>
          </a:stretch>
        </p:blipFill>
        <p:spPr>
          <a:xfrm>
            <a:off x="2753405" y="2831972"/>
            <a:ext cx="7656393" cy="3935004"/>
          </a:xfrm>
          <a:prstGeom prst="rect">
            <a:avLst/>
          </a:prstGeom>
        </p:spPr>
      </p:pic>
      <p:sp>
        <p:nvSpPr>
          <p:cNvPr id="5" name="Text Placeholder 2"/>
          <p:cNvSpPr>
            <a:spLocks noGrp="1"/>
          </p:cNvSpPr>
          <p:nvPr>
            <p:ph type="body" idx="1"/>
          </p:nvPr>
        </p:nvSpPr>
        <p:spPr>
          <a:xfrm>
            <a:off x="1687485" y="1152144"/>
            <a:ext cx="9788235" cy="4140252"/>
          </a:xfrm>
        </p:spPr>
        <p:txBody>
          <a:bodyPr>
            <a:normAutofit/>
          </a:bodyPr>
          <a:lstStyle/>
          <a:p>
            <a:pPr marL="342900" indent="-342900" algn="l">
              <a:buFont typeface="Arial" panose="020B0604020202020204" pitchFamily="34" charset="0"/>
              <a:buChar char="•"/>
            </a:pPr>
            <a:r>
              <a:rPr lang="ro-RO" dirty="0" smtClean="0"/>
              <a:t>Legătura directă dintre calificări și ocupații este evidențiată în ESCO numai dacă există deja la nivel național</a:t>
            </a:r>
          </a:p>
          <a:p>
            <a:pPr marL="342900" indent="-342900" algn="l">
              <a:buFont typeface="Arial" panose="020B0604020202020204" pitchFamily="34" charset="0"/>
              <a:buChar char="•"/>
            </a:pPr>
            <a:r>
              <a:rPr lang="ro-RO" dirty="0" smtClean="0"/>
              <a:t>Altfel, legătura dintre ocupații și calificări se face în mod indirect, prin pilonul aptitudini/ competențe</a:t>
            </a:r>
          </a:p>
        </p:txBody>
      </p:sp>
    </p:spTree>
    <p:extLst>
      <p:ext uri="{BB962C8B-B14F-4D97-AF65-F5344CB8AC3E}">
        <p14:creationId xmlns:p14="http://schemas.microsoft.com/office/powerpoint/2010/main" val="3884373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98610" y="146305"/>
            <a:ext cx="10018713" cy="832104"/>
          </a:xfrm>
        </p:spPr>
        <p:txBody>
          <a:bodyPr>
            <a:noAutofit/>
          </a:bodyPr>
          <a:lstStyle/>
          <a:p>
            <a:pPr algn="ctr"/>
            <a:r>
              <a:rPr lang="ro-RO" sz="2800" b="1" dirty="0"/>
              <a:t>ESCO – legătura cu alte sisteme de clasificare</a:t>
            </a:r>
            <a:endParaRPr lang="en-US" sz="2800" b="1" dirty="0"/>
          </a:p>
        </p:txBody>
      </p:sp>
      <p:sp>
        <p:nvSpPr>
          <p:cNvPr id="11" name="Text Placeholder 2"/>
          <p:cNvSpPr>
            <a:spLocks noGrp="1"/>
          </p:cNvSpPr>
          <p:nvPr>
            <p:ph sz="half" idx="1"/>
          </p:nvPr>
        </p:nvSpPr>
        <p:spPr>
          <a:xfrm>
            <a:off x="8840659" y="1092531"/>
            <a:ext cx="3009966" cy="5569526"/>
          </a:xfrm>
        </p:spPr>
        <p:txBody>
          <a:bodyPr anchor="t">
            <a:normAutofit/>
          </a:bodyPr>
          <a:lstStyle/>
          <a:p>
            <a:pPr algn="l">
              <a:buFont typeface="Arial" panose="020B0604020202020204" pitchFamily="34" charset="0"/>
              <a:buChar char="•"/>
            </a:pPr>
            <a:r>
              <a:rPr lang="ro-RO" sz="2000" dirty="0" smtClean="0">
                <a:solidFill>
                  <a:schemeClr val="tx1"/>
                </a:solidFill>
              </a:rPr>
              <a:t>ESCO v1 a fost publicat ca Linked Open Data, ceea ce înseamnă că poate fi conectat la o gamă largă de surse </a:t>
            </a:r>
            <a:endParaRPr lang="en-US" sz="2000" dirty="0" smtClean="0">
              <a:solidFill>
                <a:schemeClr val="tx1"/>
              </a:solidFill>
            </a:endParaRPr>
          </a:p>
          <a:p>
            <a:pPr algn="l">
              <a:buFont typeface="Arial" panose="020B0604020202020204" pitchFamily="34" charset="0"/>
              <a:buChar char="•"/>
            </a:pPr>
            <a:r>
              <a:rPr lang="en-US" sz="2000" dirty="0" smtClean="0"/>
              <a:t>ESCO are leg</a:t>
            </a:r>
            <a:r>
              <a:rPr lang="ro-RO" sz="2000" dirty="0" smtClean="0"/>
              <a:t>ă</a:t>
            </a:r>
            <a:r>
              <a:rPr lang="en-US" sz="2000" dirty="0" smtClean="0"/>
              <a:t>tur</a:t>
            </a:r>
            <a:r>
              <a:rPr lang="ro-RO" sz="2000" dirty="0" smtClean="0"/>
              <a:t>ă</a:t>
            </a:r>
            <a:r>
              <a:rPr lang="en-US" sz="2000" dirty="0" smtClean="0"/>
              <a:t> cu:</a:t>
            </a:r>
          </a:p>
          <a:p>
            <a:pPr lvl="1">
              <a:buFont typeface="Arial" panose="020B0604020202020204" pitchFamily="34" charset="0"/>
              <a:buChar char="•"/>
            </a:pPr>
            <a:r>
              <a:rPr lang="en-US" sz="1800" dirty="0" smtClean="0">
                <a:solidFill>
                  <a:schemeClr val="tx1"/>
                </a:solidFill>
              </a:rPr>
              <a:t>CAEN </a:t>
            </a:r>
          </a:p>
          <a:p>
            <a:pPr lvl="1">
              <a:buFont typeface="Arial" panose="020B0604020202020204" pitchFamily="34" charset="0"/>
              <a:buChar char="•"/>
            </a:pPr>
            <a:r>
              <a:rPr lang="en-US" sz="1800" dirty="0" smtClean="0"/>
              <a:t>ISCO-08 </a:t>
            </a:r>
            <a:r>
              <a:rPr lang="ro-RO" sz="1800" dirty="0" smtClean="0"/>
              <a:t>ș</a:t>
            </a:r>
            <a:r>
              <a:rPr lang="en-US" sz="1800" dirty="0" err="1" smtClean="0"/>
              <a:t>i</a:t>
            </a:r>
            <a:r>
              <a:rPr lang="en-US" sz="1800" dirty="0" smtClean="0"/>
              <a:t> COR </a:t>
            </a:r>
          </a:p>
          <a:p>
            <a:pPr lvl="1">
              <a:buFont typeface="Arial" panose="020B0604020202020204" pitchFamily="34" charset="0"/>
              <a:buChar char="•"/>
            </a:pPr>
            <a:r>
              <a:rPr lang="en-US" sz="1800" dirty="0" smtClean="0">
                <a:solidFill>
                  <a:schemeClr val="tx1"/>
                </a:solidFill>
              </a:rPr>
              <a:t>ISCED-F-2013</a:t>
            </a:r>
          </a:p>
          <a:p>
            <a:pPr lvl="1">
              <a:buFont typeface="Arial" panose="020B0604020202020204" pitchFamily="34" charset="0"/>
              <a:buChar char="•"/>
            </a:pPr>
            <a:r>
              <a:rPr lang="en-US" sz="1800" dirty="0" err="1" smtClean="0"/>
              <a:t>Digcomp</a:t>
            </a:r>
            <a:r>
              <a:rPr lang="en-US" sz="1800" dirty="0" smtClean="0"/>
              <a:t> </a:t>
            </a:r>
          </a:p>
          <a:p>
            <a:pPr lvl="1">
              <a:buFont typeface="Arial" panose="020B0604020202020204" pitchFamily="34" charset="0"/>
              <a:buChar char="•"/>
            </a:pPr>
            <a:r>
              <a:rPr lang="en-US" sz="1800" dirty="0" smtClean="0">
                <a:solidFill>
                  <a:schemeClr val="tx1"/>
                </a:solidFill>
              </a:rPr>
              <a:t>NSC/</a:t>
            </a:r>
            <a:r>
              <a:rPr lang="ro-RO" sz="1800" dirty="0" smtClean="0">
                <a:solidFill>
                  <a:schemeClr val="tx1"/>
                </a:solidFill>
              </a:rPr>
              <a:t> </a:t>
            </a:r>
            <a:r>
              <a:rPr lang="en-US" sz="1800" dirty="0" smtClean="0">
                <a:solidFill>
                  <a:schemeClr val="tx1"/>
                </a:solidFill>
              </a:rPr>
              <a:t>nu la </a:t>
            </a:r>
            <a:r>
              <a:rPr lang="en-US" sz="1800" dirty="0" err="1" smtClean="0">
                <a:solidFill>
                  <a:schemeClr val="tx1"/>
                </a:solidFill>
              </a:rPr>
              <a:t>noi</a:t>
            </a:r>
            <a:endParaRPr lang="ro-RO" sz="1800" dirty="0" smtClean="0">
              <a:solidFill>
                <a:schemeClr val="tx1"/>
              </a:solidFill>
            </a:endParaRPr>
          </a:p>
          <a:p>
            <a:pPr lvl="1">
              <a:buFont typeface="Arial" panose="020B0604020202020204" pitchFamily="34" charset="0"/>
              <a:buChar char="•"/>
            </a:pPr>
            <a:r>
              <a:rPr lang="en-US" sz="1800" dirty="0"/>
              <a:t>EQF/CNC</a:t>
            </a:r>
          </a:p>
          <a:p>
            <a:pPr marL="0" indent="0" algn="l">
              <a:buNone/>
            </a:pPr>
            <a:endParaRPr lang="ro-RO" sz="2000" dirty="0" smtClean="0">
              <a:solidFill>
                <a:schemeClr val="tx1"/>
              </a:solidFill>
            </a:endParaRPr>
          </a:p>
        </p:txBody>
      </p:sp>
      <p:pic>
        <p:nvPicPr>
          <p:cNvPr id="12" name="Content Placeholder 11"/>
          <p:cNvPicPr>
            <a:picLocks noGrp="1" noChangeAspect="1"/>
          </p:cNvPicPr>
          <p:nvPr>
            <p:ph sz="half" idx="2"/>
          </p:nvPr>
        </p:nvPicPr>
        <p:blipFill>
          <a:blip r:embed="rId2"/>
          <a:stretch>
            <a:fillRect/>
          </a:stretch>
        </p:blipFill>
        <p:spPr>
          <a:xfrm>
            <a:off x="2615184" y="886969"/>
            <a:ext cx="5897880" cy="5940908"/>
          </a:xfrm>
          <a:prstGeom prst="rect">
            <a:avLst/>
          </a:prstGeom>
        </p:spPr>
      </p:pic>
    </p:spTree>
    <p:extLst>
      <p:ext uri="{BB962C8B-B14F-4D97-AF65-F5344CB8AC3E}">
        <p14:creationId xmlns:p14="http://schemas.microsoft.com/office/powerpoint/2010/main" val="42361511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293" y="426720"/>
            <a:ext cx="9905998" cy="499555"/>
          </a:xfrm>
        </p:spPr>
        <p:txBody>
          <a:bodyPr>
            <a:noAutofit/>
          </a:bodyPr>
          <a:lstStyle/>
          <a:p>
            <a:pPr algn="ctr"/>
            <a:r>
              <a:rPr lang="ro-RO" sz="2800" b="1" dirty="0"/>
              <a:t>Exemplu de utilizare ESCO pentru comparabilitate*</a:t>
            </a:r>
            <a:endParaRPr lang="en-US" sz="2800" b="1" dirty="0"/>
          </a:p>
        </p:txBody>
      </p:sp>
      <p:sp>
        <p:nvSpPr>
          <p:cNvPr id="5" name="TextBox 4"/>
          <p:cNvSpPr txBox="1"/>
          <p:nvPr/>
        </p:nvSpPr>
        <p:spPr>
          <a:xfrm>
            <a:off x="1080655" y="5031113"/>
            <a:ext cx="9966756" cy="276999"/>
          </a:xfrm>
          <a:prstGeom prst="rect">
            <a:avLst/>
          </a:prstGeom>
          <a:noFill/>
        </p:spPr>
        <p:txBody>
          <a:bodyPr wrap="square" rtlCol="0">
            <a:spAutoFit/>
          </a:bodyPr>
          <a:lstStyle/>
          <a:p>
            <a:pPr algn="ctr"/>
            <a:r>
              <a:rPr lang="ro-RO" sz="1200" dirty="0" smtClean="0">
                <a:latin typeface="Times New Roman" panose="02020603050405020304" pitchFamily="18" charset="0"/>
                <a:cs typeface="Times New Roman" panose="02020603050405020304" pitchFamily="18" charset="0"/>
              </a:rPr>
              <a:t>* Informațiile prezentate sunt cu titlu de exemplu, nu reprezintă datele actuale din cadrul platformei ESCO</a:t>
            </a:r>
            <a:endParaRPr lang="en-US" sz="1200"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stretch>
            <a:fillRect/>
          </a:stretch>
        </p:blipFill>
        <p:spPr>
          <a:xfrm>
            <a:off x="1538384" y="1258784"/>
            <a:ext cx="10336941" cy="3785656"/>
          </a:xfrm>
          <a:prstGeom prst="rect">
            <a:avLst/>
          </a:prstGeom>
        </p:spPr>
      </p:pic>
    </p:spTree>
    <p:extLst>
      <p:ext uri="{BB962C8B-B14F-4D97-AF65-F5344CB8AC3E}">
        <p14:creationId xmlns:p14="http://schemas.microsoft.com/office/powerpoint/2010/main" val="17891625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411480"/>
            <a:ext cx="10018713" cy="1439091"/>
          </a:xfrm>
        </p:spPr>
        <p:txBody>
          <a:bodyPr>
            <a:normAutofit/>
          </a:bodyPr>
          <a:lstStyle/>
          <a:p>
            <a:pPr algn="ctr"/>
            <a:r>
              <a:rPr lang="ro-RO" sz="2800" b="1" dirty="0"/>
              <a:t>Utilizarea ESCO pentru comparabilitate și recunoaștere a diplomelor </a:t>
            </a:r>
            <a:endParaRPr lang="en-US" sz="2800" b="1" dirty="0"/>
          </a:p>
        </p:txBody>
      </p:sp>
      <p:sp>
        <p:nvSpPr>
          <p:cNvPr id="3" name="Content Placeholder 2"/>
          <p:cNvSpPr>
            <a:spLocks noGrp="1"/>
          </p:cNvSpPr>
          <p:nvPr>
            <p:ph idx="1"/>
          </p:nvPr>
        </p:nvSpPr>
        <p:spPr>
          <a:xfrm>
            <a:off x="1484310" y="2066544"/>
            <a:ext cx="10018713" cy="3657600"/>
          </a:xfrm>
        </p:spPr>
        <p:txBody>
          <a:bodyPr anchor="t">
            <a:noAutofit/>
          </a:bodyPr>
          <a:lstStyle/>
          <a:p>
            <a:pPr algn="just"/>
            <a:r>
              <a:rPr lang="ro-RO" sz="1800" dirty="0" smtClean="0">
                <a:latin typeface="Times New Roman" panose="02020603050405020304" pitchFamily="18" charset="0"/>
                <a:cs typeface="Times New Roman" panose="02020603050405020304" pitchFamily="18" charset="0"/>
              </a:rPr>
              <a:t>În conformitate cu tabelul prezentat anterior ca exemplu, platforma ESCO prezintă și informații referitoare la calificările existente la nivel european</a:t>
            </a:r>
            <a:r>
              <a:rPr lang="ro-RO" sz="1800" dirty="0">
                <a:latin typeface="Times New Roman" panose="02020603050405020304" pitchFamily="18" charset="0"/>
                <a:cs typeface="Times New Roman" panose="02020603050405020304" pitchFamily="18" charset="0"/>
              </a:rPr>
              <a:t>;</a:t>
            </a:r>
            <a:r>
              <a:rPr lang="ro-RO" sz="1800" dirty="0" smtClean="0">
                <a:latin typeface="Times New Roman" panose="02020603050405020304" pitchFamily="18" charset="0"/>
                <a:cs typeface="Times New Roman" panose="02020603050405020304" pitchFamily="18" charset="0"/>
              </a:rPr>
              <a:t> așadar, prin completarea informațiilor necesare conform RNCIS se poate asigura vizibilitatea și comparabilitatea calificărilor la nivel european cu ușurință</a:t>
            </a:r>
            <a:r>
              <a:rPr lang="en-US" sz="1800" dirty="0" smtClean="0">
                <a:latin typeface="Times New Roman" panose="02020603050405020304" pitchFamily="18" charset="0"/>
                <a:cs typeface="Times New Roman" panose="02020603050405020304" pitchFamily="18" charset="0"/>
              </a:rPr>
              <a:t>;</a:t>
            </a:r>
          </a:p>
          <a:p>
            <a:pPr algn="just"/>
            <a:r>
              <a:rPr lang="en-US" sz="1800" dirty="0" err="1" smtClean="0">
                <a:latin typeface="Times New Roman" panose="02020603050405020304" pitchFamily="18" charset="0"/>
                <a:cs typeface="Times New Roman" panose="02020603050405020304" pitchFamily="18" charset="0"/>
              </a:rPr>
              <a:t>Fiecare</a:t>
            </a:r>
            <a:r>
              <a:rPr lang="en-US" sz="1800" dirty="0" smtClean="0">
                <a:latin typeface="Times New Roman" panose="02020603050405020304" pitchFamily="18" charset="0"/>
                <a:cs typeface="Times New Roman" panose="02020603050405020304" pitchFamily="18" charset="0"/>
              </a:rPr>
              <a:t> </a:t>
            </a:r>
            <a:r>
              <a:rPr lang="ro-RO" sz="1800" dirty="0" smtClean="0">
                <a:latin typeface="Times New Roman" panose="02020603050405020304" pitchFamily="18" charset="0"/>
                <a:cs typeface="Times New Roman" panose="02020603050405020304" pitchFamily="18" charset="0"/>
              </a:rPr>
              <a:t>stat membru are obligația să prezinte minim aceleași categorii de informații referitoare la calificări precum cele care sunt necesare pentru RNCIS în vederea promovării transparenței și comparabilității calificărilor</a:t>
            </a:r>
            <a:r>
              <a:rPr lang="en-US" sz="1800" dirty="0" smtClean="0">
                <a:latin typeface="Times New Roman" panose="02020603050405020304" pitchFamily="18" charset="0"/>
                <a:cs typeface="Times New Roman" panose="02020603050405020304" pitchFamily="18" charset="0"/>
              </a:rPr>
              <a:t>;</a:t>
            </a:r>
          </a:p>
          <a:p>
            <a:pPr algn="just"/>
            <a:r>
              <a:rPr lang="en-US" sz="1800" dirty="0" err="1" smtClean="0">
                <a:latin typeface="Times New Roman" panose="02020603050405020304" pitchFamily="18" charset="0"/>
                <a:cs typeface="Times New Roman" panose="02020603050405020304" pitchFamily="18" charset="0"/>
              </a:rPr>
              <a:t>Pentru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ocupa</a:t>
            </a:r>
            <a:r>
              <a:rPr lang="ro-RO" sz="1800" dirty="0" smtClean="0">
                <a:latin typeface="Times New Roman" panose="02020603050405020304" pitchFamily="18" charset="0"/>
                <a:cs typeface="Times New Roman" panose="02020603050405020304" pitchFamily="18" charset="0"/>
              </a:rPr>
              <a:t>ț</a:t>
            </a:r>
            <a:r>
              <a:rPr lang="en-US" sz="1800" dirty="0" err="1" smtClean="0">
                <a:latin typeface="Times New Roman" panose="02020603050405020304" pitchFamily="18" charset="0"/>
                <a:cs typeface="Times New Roman" panose="02020603050405020304" pitchFamily="18" charset="0"/>
              </a:rPr>
              <a:t>iile</a:t>
            </a:r>
            <a:r>
              <a:rPr lang="en-US" sz="1800" dirty="0" smtClean="0">
                <a:latin typeface="Times New Roman" panose="02020603050405020304" pitchFamily="18" charset="0"/>
                <a:cs typeface="Times New Roman" panose="02020603050405020304" pitchFamily="18" charset="0"/>
              </a:rPr>
              <a:t> care nu se </a:t>
            </a:r>
            <a:r>
              <a:rPr lang="en-US" sz="1800" dirty="0" err="1" smtClean="0">
                <a:latin typeface="Times New Roman" panose="02020603050405020304" pitchFamily="18" charset="0"/>
                <a:cs typeface="Times New Roman" panose="02020603050405020304" pitchFamily="18" charset="0"/>
              </a:rPr>
              <a:t>reg</a:t>
            </a:r>
            <a:r>
              <a:rPr lang="ro-RO" sz="1800" dirty="0">
                <a:latin typeface="Times New Roman" panose="02020603050405020304" pitchFamily="18" charset="0"/>
                <a:cs typeface="Times New Roman" panose="02020603050405020304" pitchFamily="18" charset="0"/>
              </a:rPr>
              <a:t>ă</a:t>
            </a:r>
            <a:r>
              <a:rPr lang="en-US" sz="1800" dirty="0" err="1" smtClean="0">
                <a:latin typeface="Times New Roman" panose="02020603050405020304" pitchFamily="18" charset="0"/>
                <a:cs typeface="Times New Roman" panose="02020603050405020304" pitchFamily="18" charset="0"/>
              </a:rPr>
              <a:t>sesc</a:t>
            </a:r>
            <a:r>
              <a:rPr lang="en-US" sz="1800" dirty="0" smtClean="0">
                <a:latin typeface="Times New Roman" panose="02020603050405020304" pitchFamily="18" charset="0"/>
                <a:cs typeface="Times New Roman" panose="02020603050405020304" pitchFamily="18" charset="0"/>
              </a:rPr>
              <a:t> </a:t>
            </a:r>
            <a:r>
              <a:rPr lang="ro-RO" sz="1800" dirty="0" smtClean="0">
                <a:latin typeface="Times New Roman" panose="02020603050405020304" pitchFamily="18" charset="0"/>
                <a:cs typeface="Times New Roman" panose="02020603050405020304" pitchFamily="18" charset="0"/>
              </a:rPr>
              <a:t>î</a:t>
            </a:r>
            <a:r>
              <a:rPr lang="en-US" sz="1800" dirty="0" smtClean="0">
                <a:latin typeface="Times New Roman" panose="02020603050405020304" pitchFamily="18" charset="0"/>
                <a:cs typeface="Times New Roman" panose="02020603050405020304" pitchFamily="18" charset="0"/>
              </a:rPr>
              <a:t>n ISCO/ESCO nu se </a:t>
            </a:r>
            <a:r>
              <a:rPr lang="en-US" sz="1800" dirty="0" err="1" smtClean="0">
                <a:latin typeface="Times New Roman" panose="02020603050405020304" pitchFamily="18" charset="0"/>
                <a:cs typeface="Times New Roman" panose="02020603050405020304" pitchFamily="18" charset="0"/>
              </a:rPr>
              <a:t>va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putea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asigura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dec</a:t>
            </a:r>
            <a:r>
              <a:rPr lang="ro-RO" sz="1800" dirty="0" smtClean="0">
                <a:latin typeface="Times New Roman" panose="02020603050405020304" pitchFamily="18" charset="0"/>
                <a:cs typeface="Times New Roman" panose="02020603050405020304" pitchFamily="18" charset="0"/>
              </a:rPr>
              <a:t>â</a:t>
            </a:r>
            <a:r>
              <a:rPr lang="en-US" sz="1800" dirty="0">
                <a:latin typeface="Times New Roman" panose="02020603050405020304" pitchFamily="18" charset="0"/>
                <a:cs typeface="Times New Roman" panose="02020603050405020304" pitchFamily="18" charset="0"/>
              </a:rPr>
              <a:t>t par</a:t>
            </a:r>
            <a:r>
              <a:rPr lang="ro-RO" sz="1800" dirty="0">
                <a:latin typeface="Times New Roman" panose="02020603050405020304" pitchFamily="18" charset="0"/>
                <a:cs typeface="Times New Roman" panose="02020603050405020304" pitchFamily="18" charset="0"/>
              </a:rPr>
              <a:t>ț</a:t>
            </a:r>
            <a:r>
              <a:rPr lang="en-US" sz="1800" dirty="0" err="1">
                <a:latin typeface="Times New Roman" panose="02020603050405020304" pitchFamily="18" charset="0"/>
                <a:cs typeface="Times New Roman" panose="02020603050405020304" pitchFamily="18" charset="0"/>
              </a:rPr>
              <a:t>ial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recunoa</a:t>
            </a:r>
            <a:r>
              <a:rPr lang="ro-RO" sz="1800" dirty="0" smtClean="0">
                <a:latin typeface="Times New Roman" panose="02020603050405020304" pitchFamily="18" charset="0"/>
                <a:cs typeface="Times New Roman" panose="02020603050405020304" pitchFamily="18" charset="0"/>
              </a:rPr>
              <a:t>ș</a:t>
            </a:r>
            <a:r>
              <a:rPr lang="en-US" sz="1800" dirty="0" err="1" smtClean="0">
                <a:latin typeface="Times New Roman" panose="02020603050405020304" pitchFamily="18" charset="0"/>
                <a:cs typeface="Times New Roman" panose="02020603050405020304" pitchFamily="18" charset="0"/>
              </a:rPr>
              <a:t>tere</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deoarece</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ele</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sunt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numai</a:t>
            </a:r>
            <a:r>
              <a:rPr lang="en-US" sz="1800" dirty="0" smtClean="0">
                <a:latin typeface="Times New Roman" panose="02020603050405020304" pitchFamily="18" charset="0"/>
                <a:cs typeface="Times New Roman" panose="02020603050405020304" pitchFamily="18" charset="0"/>
              </a:rPr>
              <a:t> la </a:t>
            </a:r>
            <a:r>
              <a:rPr lang="en-US" sz="1800" dirty="0" err="1" smtClean="0">
                <a:latin typeface="Times New Roman" panose="02020603050405020304" pitchFamily="18" charset="0"/>
                <a:cs typeface="Times New Roman" panose="02020603050405020304" pitchFamily="18" charset="0"/>
              </a:rPr>
              <a:t>nivel</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na</a:t>
            </a:r>
            <a:r>
              <a:rPr lang="ro-RO" sz="1800" dirty="0" smtClean="0">
                <a:latin typeface="Times New Roman" panose="02020603050405020304" pitchFamily="18" charset="0"/>
                <a:cs typeface="Times New Roman" panose="02020603050405020304" pitchFamily="18" charset="0"/>
              </a:rPr>
              <a:t>ț</a:t>
            </a:r>
            <a:r>
              <a:rPr lang="en-US" sz="1800" dirty="0" err="1" smtClean="0">
                <a:latin typeface="Times New Roman" panose="02020603050405020304" pitchFamily="18" charset="0"/>
                <a:cs typeface="Times New Roman" panose="02020603050405020304" pitchFamily="18" charset="0"/>
              </a:rPr>
              <a:t>ional</a:t>
            </a:r>
            <a:r>
              <a:rPr lang="en-US" sz="1800" dirty="0" smtClean="0">
                <a:latin typeface="Times New Roman" panose="02020603050405020304" pitchFamily="18" charset="0"/>
                <a:cs typeface="Times New Roman" panose="02020603050405020304" pitchFamily="18" charset="0"/>
              </a:rPr>
              <a:t> </a:t>
            </a:r>
            <a:r>
              <a:rPr lang="ro-RO" sz="1800" dirty="0" smtClean="0">
                <a:latin typeface="Times New Roman" panose="02020603050405020304" pitchFamily="18" charset="0"/>
                <a:cs typeface="Times New Roman" panose="02020603050405020304" pitchFamily="18" charset="0"/>
              </a:rPr>
              <a:t>ș</a:t>
            </a:r>
            <a:r>
              <a:rPr lang="en-US" sz="1800" dirty="0" err="1" smtClean="0">
                <a:latin typeface="Times New Roman" panose="02020603050405020304" pitchFamily="18" charset="0"/>
                <a:cs typeface="Times New Roman" panose="02020603050405020304" pitchFamily="18" charset="0"/>
              </a:rPr>
              <a:t>i</a:t>
            </a:r>
            <a:r>
              <a:rPr lang="en-US" sz="1800" dirty="0" smtClean="0">
                <a:latin typeface="Times New Roman" panose="02020603050405020304" pitchFamily="18" charset="0"/>
                <a:cs typeface="Times New Roman" panose="02020603050405020304" pitchFamily="18" charset="0"/>
              </a:rPr>
              <a:t> se </a:t>
            </a:r>
            <a:r>
              <a:rPr lang="en-US" sz="1800" dirty="0" err="1" smtClean="0">
                <a:latin typeface="Times New Roman" panose="02020603050405020304" pitchFamily="18" charset="0"/>
                <a:cs typeface="Times New Roman" panose="02020603050405020304" pitchFamily="18" charset="0"/>
              </a:rPr>
              <a:t>vor</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putea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recunoa</a:t>
            </a:r>
            <a:r>
              <a:rPr lang="ro-RO" sz="1800" dirty="0" smtClean="0">
                <a:latin typeface="Times New Roman" panose="02020603050405020304" pitchFamily="18" charset="0"/>
                <a:cs typeface="Times New Roman" panose="02020603050405020304" pitchFamily="18" charset="0"/>
              </a:rPr>
              <a:t>ș</a:t>
            </a:r>
            <a:r>
              <a:rPr lang="en-US" sz="1800" dirty="0" err="1" smtClean="0">
                <a:latin typeface="Times New Roman" panose="02020603050405020304" pitchFamily="18" charset="0"/>
                <a:cs typeface="Times New Roman" panose="02020603050405020304" pitchFamily="18" charset="0"/>
              </a:rPr>
              <a:t>te</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numai</a:t>
            </a:r>
            <a:r>
              <a:rPr lang="en-US" sz="1800" dirty="0" smtClean="0">
                <a:latin typeface="Times New Roman" panose="02020603050405020304" pitchFamily="18" charset="0"/>
                <a:cs typeface="Times New Roman" panose="02020603050405020304" pitchFamily="18" charset="0"/>
              </a:rPr>
              <a:t> par</a:t>
            </a:r>
            <a:r>
              <a:rPr lang="ro-RO" sz="1800" dirty="0" smtClean="0">
                <a:latin typeface="Times New Roman" panose="02020603050405020304" pitchFamily="18" charset="0"/>
                <a:cs typeface="Times New Roman" panose="02020603050405020304" pitchFamily="18" charset="0"/>
              </a:rPr>
              <a:t>ț</a:t>
            </a:r>
            <a:r>
              <a:rPr lang="en-US" sz="1800" dirty="0" err="1" smtClean="0">
                <a:latin typeface="Times New Roman" panose="02020603050405020304" pitchFamily="18" charset="0"/>
                <a:cs typeface="Times New Roman" panose="02020603050405020304" pitchFamily="18" charset="0"/>
              </a:rPr>
              <a:t>ial</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prin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similitudine</a:t>
            </a:r>
            <a:r>
              <a:rPr lang="en-US" sz="1800" dirty="0" smtClean="0">
                <a:latin typeface="Times New Roman" panose="02020603050405020304" pitchFamily="18" charset="0"/>
                <a:cs typeface="Times New Roman" panose="02020603050405020304" pitchFamily="18" charset="0"/>
              </a:rPr>
              <a:t>;</a:t>
            </a:r>
          </a:p>
          <a:p>
            <a:pPr algn="just"/>
            <a:r>
              <a:rPr lang="en-US" sz="1800" dirty="0" smtClean="0">
                <a:latin typeface="Times New Roman" panose="02020603050405020304" pitchFamily="18" charset="0"/>
                <a:cs typeface="Times New Roman" panose="02020603050405020304" pitchFamily="18" charset="0"/>
              </a:rPr>
              <a:t>A </a:t>
            </a:r>
            <a:r>
              <a:rPr lang="en-US" sz="1800" dirty="0" err="1" smtClean="0">
                <a:latin typeface="Times New Roman" panose="02020603050405020304" pitchFamily="18" charset="0"/>
                <a:cs typeface="Times New Roman" panose="02020603050405020304" pitchFamily="18" charset="0"/>
              </a:rPr>
              <a:t>utiliza</a:t>
            </a:r>
            <a:r>
              <a:rPr lang="en-US" sz="1800" dirty="0" smtClean="0">
                <a:latin typeface="Times New Roman" panose="02020603050405020304" pitchFamily="18" charset="0"/>
                <a:cs typeface="Times New Roman" panose="02020603050405020304" pitchFamily="18" charset="0"/>
              </a:rPr>
              <a:t> ESCO </a:t>
            </a:r>
            <a:r>
              <a:rPr lang="en-US" sz="1800" dirty="0" err="1" smtClean="0">
                <a:latin typeface="Times New Roman" panose="02020603050405020304" pitchFamily="18" charset="0"/>
                <a:cs typeface="Times New Roman" panose="02020603050405020304" pitchFamily="18" charset="0"/>
              </a:rPr>
              <a:t>pentru</a:t>
            </a:r>
            <a:r>
              <a:rPr lang="en-US" sz="1800" dirty="0" smtClean="0">
                <a:latin typeface="Times New Roman" panose="02020603050405020304" pitchFamily="18" charset="0"/>
                <a:cs typeface="Times New Roman" panose="02020603050405020304" pitchFamily="18" charset="0"/>
              </a:rPr>
              <a:t> </a:t>
            </a:r>
            <a:r>
              <a:rPr lang="ro-RO" sz="1800" dirty="0" smtClean="0">
                <a:latin typeface="Times New Roman" panose="02020603050405020304" pitchFamily="18" charset="0"/>
                <a:cs typeface="Times New Roman" panose="02020603050405020304" pitchFamily="18" charset="0"/>
              </a:rPr>
              <a:t>î</a:t>
            </a:r>
            <a:r>
              <a:rPr lang="en-US" sz="1800" dirty="0" err="1" smtClean="0">
                <a:latin typeface="Times New Roman" panose="02020603050405020304" pitchFamily="18" charset="0"/>
                <a:cs typeface="Times New Roman" panose="02020603050405020304" pitchFamily="18" charset="0"/>
              </a:rPr>
              <a:t>nv</a:t>
            </a:r>
            <a:r>
              <a:rPr lang="ro-RO" sz="1800" dirty="0" err="1" smtClean="0">
                <a:latin typeface="Times New Roman" panose="02020603050405020304" pitchFamily="18" charset="0"/>
                <a:cs typeface="Times New Roman" panose="02020603050405020304" pitchFamily="18" charset="0"/>
              </a:rPr>
              <a:t>ăță</a:t>
            </a:r>
            <a:r>
              <a:rPr lang="en-US" sz="1800" dirty="0" smtClean="0">
                <a:latin typeface="Times New Roman" panose="02020603050405020304" pitchFamily="18" charset="0"/>
                <a:cs typeface="Times New Roman" panose="02020603050405020304" pitchFamily="18" charset="0"/>
              </a:rPr>
              <a:t>m</a:t>
            </a:r>
            <a:r>
              <a:rPr lang="ro-RO" sz="1800" dirty="0" smtClean="0">
                <a:latin typeface="Times New Roman" panose="02020603050405020304" pitchFamily="18" charset="0"/>
                <a:cs typeface="Times New Roman" panose="02020603050405020304" pitchFamily="18" charset="0"/>
              </a:rPr>
              <a:t>â</a:t>
            </a:r>
            <a:r>
              <a:rPr lang="en-US" sz="1800" dirty="0" err="1" smtClean="0">
                <a:latin typeface="Times New Roman" panose="02020603050405020304" pitchFamily="18" charset="0"/>
                <a:cs typeface="Times New Roman" panose="02020603050405020304" pitchFamily="18" charset="0"/>
              </a:rPr>
              <a:t>ntul</a:t>
            </a:r>
            <a:r>
              <a:rPr lang="en-US" sz="1800" dirty="0" smtClean="0">
                <a:latin typeface="Times New Roman" panose="02020603050405020304" pitchFamily="18" charset="0"/>
                <a:cs typeface="Times New Roman" panose="02020603050405020304" pitchFamily="18" charset="0"/>
              </a:rPr>
              <a:t> </a:t>
            </a:r>
            <a:r>
              <a:rPr lang="ro-RO" sz="1800" dirty="0" smtClean="0">
                <a:latin typeface="Times New Roman" panose="02020603050405020304" pitchFamily="18" charset="0"/>
                <a:cs typeface="Times New Roman" panose="02020603050405020304" pitchFamily="18" charset="0"/>
              </a:rPr>
              <a:t>românesc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este</a:t>
            </a:r>
            <a:r>
              <a:rPr lang="en-US" sz="1800" dirty="0" smtClean="0">
                <a:latin typeface="Times New Roman" panose="02020603050405020304" pitchFamily="18" charset="0"/>
                <a:cs typeface="Times New Roman" panose="02020603050405020304" pitchFamily="18" charset="0"/>
              </a:rPr>
              <a:t> o </a:t>
            </a:r>
            <a:r>
              <a:rPr lang="en-US" sz="1800" dirty="0" err="1" smtClean="0">
                <a:latin typeface="Times New Roman" panose="02020603050405020304" pitchFamily="18" charset="0"/>
                <a:cs typeface="Times New Roman" panose="02020603050405020304" pitchFamily="18" charset="0"/>
              </a:rPr>
              <a:t>necesitate</a:t>
            </a:r>
            <a:r>
              <a:rPr lang="en-US" sz="1800" dirty="0" smtClean="0">
                <a:latin typeface="Times New Roman" panose="02020603050405020304" pitchFamily="18" charset="0"/>
                <a:cs typeface="Times New Roman" panose="02020603050405020304" pitchFamily="18" charset="0"/>
              </a:rPr>
              <a:t> de </a:t>
            </a:r>
            <a:r>
              <a:rPr lang="en-US" sz="1800" dirty="0" err="1" smtClean="0">
                <a:latin typeface="Times New Roman" panose="02020603050405020304" pitchFamily="18" charset="0"/>
                <a:cs typeface="Times New Roman" panose="02020603050405020304" pitchFamily="18" charset="0"/>
              </a:rPr>
              <a:t>azi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pentru</a:t>
            </a:r>
            <a:r>
              <a:rPr lang="en-US" sz="1800" dirty="0" smtClean="0">
                <a:latin typeface="Times New Roman" panose="02020603050405020304" pitchFamily="18" charset="0"/>
                <a:cs typeface="Times New Roman" panose="02020603050405020304" pitchFamily="18" charset="0"/>
              </a:rPr>
              <a:t> m</a:t>
            </a:r>
            <a:r>
              <a:rPr lang="ro-RO" sz="1800" dirty="0" smtClean="0">
                <a:latin typeface="Times New Roman" panose="02020603050405020304" pitchFamily="18" charset="0"/>
                <a:cs typeface="Times New Roman" panose="02020603050405020304" pitchFamily="18" charset="0"/>
              </a:rPr>
              <a:t>â</a:t>
            </a:r>
            <a:r>
              <a:rPr lang="en-US" sz="1800" dirty="0" err="1" smtClean="0">
                <a:latin typeface="Times New Roman" panose="02020603050405020304" pitchFamily="18" charset="0"/>
                <a:cs typeface="Times New Roman" panose="02020603050405020304" pitchFamily="18" charset="0"/>
              </a:rPr>
              <a:t>ine</a:t>
            </a:r>
            <a:r>
              <a:rPr lang="ro-RO" sz="180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A  </a:t>
            </a:r>
            <a:r>
              <a:rPr lang="en-US" sz="1800" dirty="0" err="1" smtClean="0">
                <a:latin typeface="Times New Roman" panose="02020603050405020304" pitchFamily="18" charset="0"/>
                <a:cs typeface="Times New Roman" panose="02020603050405020304" pitchFamily="18" charset="0"/>
              </a:rPr>
              <a:t>utiliza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rezultatele</a:t>
            </a:r>
            <a:r>
              <a:rPr lang="en-US" sz="1800" dirty="0" smtClean="0">
                <a:latin typeface="Times New Roman" panose="02020603050405020304" pitchFamily="18" charset="0"/>
                <a:cs typeface="Times New Roman" panose="02020603050405020304" pitchFamily="18" charset="0"/>
              </a:rPr>
              <a:t> </a:t>
            </a:r>
            <a:r>
              <a:rPr lang="ro-RO" sz="1800" dirty="0" smtClean="0">
                <a:latin typeface="Times New Roman" panose="02020603050405020304" pitchFamily="18" charset="0"/>
                <a:cs typeface="Times New Roman" panose="02020603050405020304" pitchFamily="18" charset="0"/>
              </a:rPr>
              <a:t>î</a:t>
            </a:r>
            <a:r>
              <a:rPr lang="en-US" sz="1800" dirty="0" err="1" smtClean="0">
                <a:latin typeface="Times New Roman" panose="02020603050405020304" pitchFamily="18" charset="0"/>
                <a:cs typeface="Times New Roman" panose="02020603050405020304" pitchFamily="18" charset="0"/>
              </a:rPr>
              <a:t>nv</a:t>
            </a:r>
            <a:r>
              <a:rPr lang="ro-RO" sz="1800" dirty="0" err="1" smtClean="0">
                <a:latin typeface="Times New Roman" panose="02020603050405020304" pitchFamily="18" charset="0"/>
                <a:cs typeface="Times New Roman" panose="02020603050405020304" pitchFamily="18" charset="0"/>
              </a:rPr>
              <a:t>ăță</a:t>
            </a:r>
            <a:r>
              <a:rPr lang="en-US" sz="1800" dirty="0" err="1" smtClean="0">
                <a:latin typeface="Times New Roman" panose="02020603050405020304" pitchFamily="18" charset="0"/>
                <a:cs typeface="Times New Roman" panose="02020603050405020304" pitchFamily="18" charset="0"/>
              </a:rPr>
              <a:t>ri</a:t>
            </a:r>
            <a:r>
              <a:rPr lang="ro-RO" sz="1800" dirty="0" smtClean="0">
                <a:latin typeface="Times New Roman" panose="02020603050405020304" pitchFamily="18" charset="0"/>
                <a:cs typeface="Times New Roman" panose="02020603050405020304" pitchFamily="18" charset="0"/>
              </a:rPr>
              <a:t>i</a:t>
            </a:r>
            <a:r>
              <a:rPr lang="en-US" sz="1800" dirty="0" smtClean="0">
                <a:latin typeface="Times New Roman" panose="02020603050405020304" pitchFamily="18" charset="0"/>
                <a:cs typeface="Times New Roman" panose="02020603050405020304" pitchFamily="18" charset="0"/>
              </a:rPr>
              <a:t> </a:t>
            </a:r>
            <a:r>
              <a:rPr lang="ro-RO" sz="1800" dirty="0" smtClean="0">
                <a:latin typeface="Times New Roman" panose="02020603050405020304" pitchFamily="18" charset="0"/>
                <a:cs typeface="Times New Roman" panose="02020603050405020304" pitchFamily="18" charset="0"/>
              </a:rPr>
              <a:t>î</a:t>
            </a:r>
            <a:r>
              <a:rPr lang="en-US" sz="1800" dirty="0" smtClean="0">
                <a:latin typeface="Times New Roman" panose="02020603050405020304" pitchFamily="18" charset="0"/>
                <a:cs typeface="Times New Roman" panose="02020603050405020304" pitchFamily="18" charset="0"/>
              </a:rPr>
              <a:t>n </a:t>
            </a:r>
            <a:r>
              <a:rPr lang="en-US" sz="1800" dirty="0" err="1" smtClean="0">
                <a:latin typeface="Times New Roman" panose="02020603050405020304" pitchFamily="18" charset="0"/>
                <a:cs typeface="Times New Roman" panose="02020603050405020304" pitchFamily="18" charset="0"/>
              </a:rPr>
              <a:t>programele</a:t>
            </a:r>
            <a:r>
              <a:rPr lang="en-US" sz="1800" dirty="0" smtClean="0">
                <a:latin typeface="Times New Roman" panose="02020603050405020304" pitchFamily="18" charset="0"/>
                <a:cs typeface="Times New Roman" panose="02020603050405020304" pitchFamily="18" charset="0"/>
              </a:rPr>
              <a:t> de </a:t>
            </a:r>
            <a:r>
              <a:rPr lang="en-US" sz="1800" dirty="0" err="1" smtClean="0">
                <a:latin typeface="Times New Roman" panose="02020603050405020304" pitchFamily="18" charset="0"/>
                <a:cs typeface="Times New Roman" panose="02020603050405020304" pitchFamily="18" charset="0"/>
              </a:rPr>
              <a:t>studi</a:t>
            </a:r>
            <a:r>
              <a:rPr lang="ro-RO" sz="1800" dirty="0" smtClean="0">
                <a:latin typeface="Times New Roman" panose="02020603050405020304" pitchFamily="18" charset="0"/>
                <a:cs typeface="Times New Roman" panose="02020603050405020304" pitchFamily="18" charset="0"/>
              </a:rPr>
              <a:t>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este</a:t>
            </a:r>
            <a:r>
              <a:rPr lang="en-US" sz="1800" dirty="0" smtClean="0">
                <a:latin typeface="Times New Roman" panose="02020603050405020304" pitchFamily="18" charset="0"/>
                <a:cs typeface="Times New Roman" panose="02020603050405020304" pitchFamily="18" charset="0"/>
              </a:rPr>
              <a:t> o </a:t>
            </a:r>
            <a:r>
              <a:rPr lang="en-US" sz="1800" dirty="0" err="1" smtClean="0">
                <a:latin typeface="Times New Roman" panose="02020603050405020304" pitchFamily="18" charset="0"/>
                <a:cs typeface="Times New Roman" panose="02020603050405020304" pitchFamily="18" charset="0"/>
              </a:rPr>
              <a:t>obligativitate</a:t>
            </a:r>
            <a:r>
              <a:rPr lang="en-US" sz="1800" dirty="0" smtClean="0">
                <a:latin typeface="Times New Roman" panose="02020603050405020304" pitchFamily="18" charset="0"/>
                <a:cs typeface="Times New Roman" panose="02020603050405020304" pitchFamily="18" charset="0"/>
              </a:rPr>
              <a:t> moral</a:t>
            </a:r>
            <a:r>
              <a:rPr lang="ro-RO" sz="1800" dirty="0" smtClean="0">
                <a:latin typeface="Times New Roman" panose="02020603050405020304" pitchFamily="18" charset="0"/>
                <a:cs typeface="Times New Roman" panose="02020603050405020304" pitchFamily="18" charset="0"/>
              </a:rPr>
              <a:t>ă</a:t>
            </a:r>
            <a:r>
              <a:rPr lang="en-US" sz="1800" dirty="0" smtClean="0">
                <a:latin typeface="Times New Roman" panose="02020603050405020304" pitchFamily="18" charset="0"/>
                <a:cs typeface="Times New Roman" panose="02020603050405020304" pitchFamily="18" charset="0"/>
              </a:rPr>
              <a:t> </a:t>
            </a:r>
            <a:r>
              <a:rPr lang="ro-RO" sz="1800" dirty="0" smtClean="0">
                <a:latin typeface="Times New Roman" panose="02020603050405020304" pitchFamily="18" charset="0"/>
                <a:cs typeface="Times New Roman" panose="02020603050405020304" pitchFamily="18" charset="0"/>
              </a:rPr>
              <a:t>ș</a:t>
            </a:r>
            <a:r>
              <a:rPr lang="en-US" sz="1800" dirty="0" err="1" smtClean="0">
                <a:latin typeface="Times New Roman" panose="02020603050405020304" pitchFamily="18" charset="0"/>
                <a:cs typeface="Times New Roman" panose="02020603050405020304" pitchFamily="18" charset="0"/>
              </a:rPr>
              <a:t>i</a:t>
            </a:r>
            <a:r>
              <a:rPr lang="en-US" sz="1800" dirty="0" smtClean="0">
                <a:latin typeface="Times New Roman" panose="02020603050405020304" pitchFamily="18" charset="0"/>
                <a:cs typeface="Times New Roman" panose="02020603050405020304" pitchFamily="18" charset="0"/>
              </a:rPr>
              <a:t> etic</a:t>
            </a:r>
            <a:r>
              <a:rPr lang="ro-RO" sz="1800" dirty="0" smtClean="0">
                <a:latin typeface="Times New Roman" panose="02020603050405020304" pitchFamily="18" charset="0"/>
                <a:cs typeface="Times New Roman" panose="02020603050405020304" pitchFamily="18" charset="0"/>
              </a:rPr>
              <a:t>ă</a:t>
            </a:r>
            <a:r>
              <a:rPr lang="en-US" sz="1800" dirty="0" smtClean="0">
                <a:latin typeface="Times New Roman" panose="02020603050405020304" pitchFamily="18" charset="0"/>
                <a:cs typeface="Times New Roman" panose="02020603050405020304" pitchFamily="18" charset="0"/>
              </a:rPr>
              <a:t> fa</a:t>
            </a:r>
            <a:r>
              <a:rPr lang="ro-RO" sz="1800" dirty="0" err="1" smtClean="0">
                <a:latin typeface="Times New Roman" panose="02020603050405020304" pitchFamily="18" charset="0"/>
                <a:cs typeface="Times New Roman" panose="02020603050405020304" pitchFamily="18" charset="0"/>
              </a:rPr>
              <a:t>ță</a:t>
            </a:r>
            <a:r>
              <a:rPr lang="en-US" sz="1800" dirty="0" smtClean="0">
                <a:latin typeface="Times New Roman" panose="02020603050405020304" pitchFamily="18" charset="0"/>
                <a:cs typeface="Times New Roman" panose="02020603050405020304" pitchFamily="18" charset="0"/>
              </a:rPr>
              <a:t> de student</a:t>
            </a:r>
            <a:r>
              <a:rPr lang="ro-RO"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0925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015" y="451713"/>
            <a:ext cx="10018713" cy="3108972"/>
          </a:xfrm>
        </p:spPr>
        <p:txBody>
          <a:bodyPr/>
          <a:lstStyle/>
          <a:p>
            <a:r>
              <a:rPr lang="ro-RO" dirty="0" smtClean="0"/>
              <a:t>Vă </a:t>
            </a:r>
            <a:r>
              <a:rPr lang="en-US" dirty="0" err="1" smtClean="0"/>
              <a:t>ur</a:t>
            </a:r>
            <a:r>
              <a:rPr lang="ro-RO" dirty="0" smtClean="0"/>
              <a:t>ă</a:t>
            </a:r>
            <a:r>
              <a:rPr lang="en-US" dirty="0" smtClean="0"/>
              <a:t>m s</a:t>
            </a:r>
            <a:r>
              <a:rPr lang="ro-RO" dirty="0" smtClean="0"/>
              <a:t>ă</a:t>
            </a:r>
            <a:r>
              <a:rPr lang="en-US" dirty="0" smtClean="0"/>
              <a:t> </a:t>
            </a:r>
            <a:r>
              <a:rPr lang="en-US" dirty="0" err="1" smtClean="0"/>
              <a:t>urca</a:t>
            </a:r>
            <a:r>
              <a:rPr lang="ro-RO" dirty="0" smtClean="0"/>
              <a:t>ț</a:t>
            </a:r>
            <a:r>
              <a:rPr lang="en-US" dirty="0" err="1" smtClean="0"/>
              <a:t>i</a:t>
            </a:r>
            <a:r>
              <a:rPr lang="en-US" dirty="0" smtClean="0"/>
              <a:t> u</a:t>
            </a:r>
            <a:r>
              <a:rPr lang="ro-RO" dirty="0" smtClean="0"/>
              <a:t>ș</a:t>
            </a:r>
            <a:r>
              <a:rPr lang="en-US" dirty="0" smtClean="0"/>
              <a:t>or </a:t>
            </a:r>
            <a:r>
              <a:rPr lang="en-US" dirty="0" err="1" smtClean="0"/>
              <a:t>scara</a:t>
            </a:r>
            <a:r>
              <a:rPr lang="en-US" dirty="0" smtClean="0"/>
              <a:t> </a:t>
            </a:r>
            <a:r>
              <a:rPr lang="ro-RO" dirty="0" smtClean="0"/>
              <a:t>ș</a:t>
            </a:r>
            <a:r>
              <a:rPr lang="en-US" dirty="0" err="1" smtClean="0"/>
              <a:t>i</a:t>
            </a:r>
            <a:r>
              <a:rPr lang="ro-RO" dirty="0" smtClean="0"/>
              <a:t> </a:t>
            </a:r>
            <a:br>
              <a:rPr lang="ro-RO" dirty="0" smtClean="0"/>
            </a:br>
            <a:r>
              <a:rPr lang="ro-RO" dirty="0" smtClean="0"/>
              <a:t>vă</a:t>
            </a:r>
            <a:r>
              <a:rPr lang="en-US" dirty="0" smtClean="0"/>
              <a:t> </a:t>
            </a:r>
            <a:r>
              <a:rPr lang="ro-RO" dirty="0" smtClean="0"/>
              <a:t>mulțumim!</a:t>
            </a:r>
            <a:endParaRPr lang="en-US" dirty="0"/>
          </a:p>
        </p:txBody>
      </p:sp>
      <p:sp>
        <p:nvSpPr>
          <p:cNvPr id="3" name="Text Placeholder 2"/>
          <p:cNvSpPr>
            <a:spLocks noGrp="1"/>
          </p:cNvSpPr>
          <p:nvPr>
            <p:ph idx="1"/>
          </p:nvPr>
        </p:nvSpPr>
        <p:spPr>
          <a:xfrm>
            <a:off x="1676334" y="3654551"/>
            <a:ext cx="10018713" cy="3124201"/>
          </a:xfrm>
        </p:spPr>
        <p:txBody>
          <a:bodyPr>
            <a:normAutofit/>
          </a:bodyPr>
          <a:lstStyle/>
          <a:p>
            <a:pPr marL="0" indent="0">
              <a:buNone/>
            </a:pPr>
            <a:r>
              <a:rPr lang="en-US" dirty="0" smtClean="0"/>
              <a:t>AUTORITATEA NA</a:t>
            </a:r>
            <a:r>
              <a:rPr lang="ro-RO" dirty="0" smtClean="0"/>
              <a:t>ȚIONALĂ PENTRU CALIFICĂRI</a:t>
            </a:r>
          </a:p>
          <a:p>
            <a:pPr marL="0" indent="0">
              <a:buNone/>
            </a:pPr>
            <a:r>
              <a:rPr lang="ro-RO" dirty="0" smtClean="0">
                <a:hlinkClick r:id="rId2"/>
              </a:rPr>
              <a:t>office@anc.edu.ro</a:t>
            </a:r>
            <a:r>
              <a:rPr lang="ro-RO" dirty="0" smtClean="0"/>
              <a:t> </a:t>
            </a:r>
          </a:p>
          <a:p>
            <a:pPr marL="0" indent="0">
              <a:buNone/>
            </a:pPr>
            <a:r>
              <a:rPr lang="ro-RO" dirty="0" smtClean="0"/>
              <a:t>www.anc.edu.ro</a:t>
            </a:r>
            <a:endParaRPr lang="en-US" dirty="0"/>
          </a:p>
        </p:txBody>
      </p:sp>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706" y="2618913"/>
            <a:ext cx="2645546" cy="4065972"/>
          </a:xfrm>
          <a:prstGeom prst="rect">
            <a:avLst/>
          </a:prstGeom>
        </p:spPr>
      </p:pic>
    </p:spTree>
    <p:extLst>
      <p:ext uri="{BB962C8B-B14F-4D97-AF65-F5344CB8AC3E}">
        <p14:creationId xmlns:p14="http://schemas.microsoft.com/office/powerpoint/2010/main" val="2211008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874520" y="5635494"/>
            <a:ext cx="9738359"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b="1" i="0" u="none" strike="noStrike" cap="none" normalizeH="0" baseline="0" dirty="0" smtClean="0">
                <a:ln>
                  <a:noFill/>
                </a:ln>
                <a:solidFill>
                  <a:srgbClr val="444444"/>
                </a:solidFill>
                <a:effectLst/>
                <a:latin typeface="Titillium Web"/>
              </a:rPr>
              <a:t>Figura 1.</a:t>
            </a:r>
            <a:r>
              <a:rPr kumimoji="0" lang="ro-RO" altLang="en-US" b="1" i="0" u="none" strike="noStrike" cap="none" normalizeH="0" dirty="0" smtClean="0">
                <a:ln>
                  <a:noFill/>
                </a:ln>
                <a:solidFill>
                  <a:srgbClr val="444444"/>
                </a:solidFill>
                <a:effectLst/>
                <a:latin typeface="Titillium Web"/>
              </a:rPr>
              <a:t> </a:t>
            </a:r>
            <a:r>
              <a:rPr kumimoji="0" lang="ro-RO" altLang="en-US" b="1" i="0" u="none" strike="noStrike" cap="none" normalizeH="0" baseline="0" dirty="0" smtClean="0">
                <a:ln>
                  <a:noFill/>
                </a:ln>
                <a:solidFill>
                  <a:srgbClr val="444444"/>
                </a:solidFill>
                <a:effectLst/>
                <a:latin typeface="Titillium Web"/>
              </a:rPr>
              <a:t>Motoare</a:t>
            </a:r>
            <a:r>
              <a:rPr kumimoji="0" lang="ro-RO" altLang="en-US" b="1" i="0" u="none" strike="noStrike" cap="none" normalizeH="0" dirty="0" smtClean="0">
                <a:ln>
                  <a:noFill/>
                </a:ln>
                <a:solidFill>
                  <a:srgbClr val="444444"/>
                </a:solidFill>
                <a:effectLst/>
                <a:latin typeface="Titillium Web"/>
              </a:rPr>
              <a:t> viitoare ale creșterii pieței online de ocupare a locurilor de muncă</a:t>
            </a:r>
            <a:endParaRPr kumimoji="0" lang="en-US" altLang="en-US" sz="23900" b="1" i="0" u="none" strike="noStrike" cap="none" normalizeH="0" baseline="0" dirty="0" smtClean="0">
              <a:ln>
                <a:noFill/>
              </a:ln>
              <a:solidFill>
                <a:srgbClr val="444444"/>
              </a:solidFill>
              <a:effectLst/>
              <a:latin typeface="Titillium Web"/>
            </a:endParaRPr>
          </a:p>
        </p:txBody>
      </p:sp>
      <p:pic>
        <p:nvPicPr>
          <p:cNvPr id="3078" name="Picture 6" descr="Figure 2: Future drivers of online job vacancy market grow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02" y="1956816"/>
            <a:ext cx="10534127" cy="320248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493455" y="265176"/>
            <a:ext cx="10018713" cy="846117"/>
          </a:xfrm>
        </p:spPr>
        <p:txBody>
          <a:bodyPr/>
          <a:lstStyle/>
          <a:p>
            <a:r>
              <a:rPr lang="ro-RO" b="1" dirty="0" smtClean="0"/>
              <a:t>Care este situația? </a:t>
            </a:r>
            <a:endParaRPr lang="en-US" b="1" dirty="0"/>
          </a:p>
        </p:txBody>
      </p:sp>
    </p:spTree>
    <p:extLst>
      <p:ext uri="{BB962C8B-B14F-4D97-AF65-F5344CB8AC3E}">
        <p14:creationId xmlns:p14="http://schemas.microsoft.com/office/powerpoint/2010/main" val="4209415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3038" y="473075"/>
            <a:ext cx="5524500" cy="5810250"/>
          </a:xfrm>
        </p:spPr>
      </p:pic>
    </p:spTree>
    <p:extLst>
      <p:ext uri="{BB962C8B-B14F-4D97-AF65-F5344CB8AC3E}">
        <p14:creationId xmlns:p14="http://schemas.microsoft.com/office/powerpoint/2010/main" val="401219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31136" y="5241913"/>
            <a:ext cx="8439285" cy="1446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1400" b="1" i="1" u="none" strike="noStrike" cap="none" normalizeH="0" baseline="0" dirty="0" smtClean="0">
                <a:ln>
                  <a:noFill/>
                </a:ln>
                <a:solidFill>
                  <a:srgbClr val="444444"/>
                </a:solidFill>
                <a:effectLst/>
                <a:latin typeface="Titillium Web"/>
              </a:rPr>
              <a:t>F</a:t>
            </a:r>
            <a:r>
              <a:rPr kumimoji="0" lang="en-US" altLang="en-US" sz="1400" b="1" i="1" u="none" strike="noStrike" cap="none" normalizeH="0" baseline="0" dirty="0" err="1" smtClean="0">
                <a:ln>
                  <a:noFill/>
                </a:ln>
                <a:solidFill>
                  <a:srgbClr val="444444"/>
                </a:solidFill>
                <a:effectLst/>
                <a:latin typeface="Titillium Web"/>
              </a:rPr>
              <a:t>igur</a:t>
            </a:r>
            <a:r>
              <a:rPr kumimoji="0" lang="ro-RO" altLang="en-US" sz="1400" b="1" i="1" u="none" strike="noStrike" cap="none" normalizeH="0" baseline="0" dirty="0" smtClean="0">
                <a:ln>
                  <a:noFill/>
                </a:ln>
                <a:solidFill>
                  <a:srgbClr val="444444"/>
                </a:solidFill>
                <a:effectLst/>
                <a:latin typeface="Titillium Web"/>
              </a:rPr>
              <a:t>a</a:t>
            </a:r>
            <a:r>
              <a:rPr kumimoji="0" lang="en-US" altLang="en-US" sz="1400" b="1" i="1" u="none" strike="noStrike" cap="none" normalizeH="0" baseline="0" dirty="0" smtClean="0">
                <a:ln>
                  <a:noFill/>
                </a:ln>
                <a:solidFill>
                  <a:srgbClr val="444444"/>
                </a:solidFill>
                <a:effectLst/>
                <a:latin typeface="Titillium Web"/>
              </a:rPr>
              <a:t> </a:t>
            </a:r>
            <a:r>
              <a:rPr kumimoji="0" lang="ro-RO" altLang="en-US" sz="1400" b="1" i="1" u="none" strike="noStrike" cap="none" normalizeH="0" baseline="0" dirty="0" smtClean="0">
                <a:ln>
                  <a:noFill/>
                </a:ln>
                <a:solidFill>
                  <a:srgbClr val="444444"/>
                </a:solidFill>
                <a:effectLst/>
                <a:latin typeface="Titillium Web"/>
              </a:rPr>
              <a:t>2.</a:t>
            </a:r>
            <a:r>
              <a:rPr kumimoji="0" lang="en-US" altLang="en-US" sz="1400" b="1" i="1" u="none" strike="noStrike" cap="none" normalizeH="0" baseline="0" dirty="0" smtClean="0">
                <a:ln>
                  <a:noFill/>
                </a:ln>
                <a:solidFill>
                  <a:srgbClr val="444444"/>
                </a:solidFill>
                <a:effectLst/>
                <a:latin typeface="Titillium Web"/>
              </a:rPr>
              <a:t> </a:t>
            </a:r>
            <a:r>
              <a:rPr kumimoji="0" lang="ro-RO" altLang="en-US" sz="1400" b="1" i="1" u="none" strike="noStrike" cap="none" normalizeH="0" baseline="0" dirty="0" err="1" smtClean="0">
                <a:ln>
                  <a:noFill/>
                </a:ln>
                <a:solidFill>
                  <a:srgbClr val="444444"/>
                </a:solidFill>
                <a:effectLst/>
                <a:latin typeface="Titillium Web"/>
              </a:rPr>
              <a:t>Subcalificați</a:t>
            </a:r>
            <a:r>
              <a:rPr kumimoji="0" lang="ro-RO" altLang="en-US" sz="1400" b="1" i="1" u="none" strike="noStrike" cap="none" normalizeH="0" baseline="0" dirty="0" smtClean="0">
                <a:ln>
                  <a:noFill/>
                </a:ln>
                <a:solidFill>
                  <a:srgbClr val="444444"/>
                </a:solidFill>
                <a:effectLst/>
                <a:latin typeface="Titillium Web"/>
              </a:rPr>
              <a:t> sau necalificați?</a:t>
            </a:r>
            <a:endParaRPr kumimoji="0" lang="en-US" altLang="en-US" sz="1600" b="0" i="1"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rgbClr val="444444"/>
                </a:solidFill>
                <a:effectLst/>
                <a:latin typeface="Titillium Web"/>
              </a:rPr>
              <a:t>(a) </a:t>
            </a:r>
            <a:r>
              <a:rPr kumimoji="0" lang="ro-RO" altLang="en-US" sz="1400" b="0" i="1" u="none" strike="noStrike" cap="none" normalizeH="0" baseline="0" dirty="0" smtClean="0">
                <a:ln>
                  <a:noFill/>
                </a:ln>
                <a:solidFill>
                  <a:srgbClr val="444444"/>
                </a:solidFill>
                <a:effectLst/>
                <a:latin typeface="Titillium Web"/>
              </a:rPr>
              <a:t>Modificări în tehnologiile utilizate la locul de muncă </a:t>
            </a:r>
            <a:r>
              <a:rPr kumimoji="0" lang="en-US" altLang="en-US" sz="1400" b="0" i="1" u="none" strike="noStrike" cap="none" normalizeH="0" baseline="0" dirty="0" smtClean="0">
                <a:ln>
                  <a:noFill/>
                </a:ln>
                <a:solidFill>
                  <a:srgbClr val="444444"/>
                </a:solidFill>
                <a:effectLst/>
                <a:latin typeface="Titillium Web"/>
              </a:rPr>
              <a:t>(</a:t>
            </a:r>
            <a:r>
              <a:rPr kumimoji="0" lang="ro-RO" altLang="en-US" sz="1400" b="0" i="1" u="none" strike="noStrike" cap="none" normalizeH="0" baseline="0" dirty="0" smtClean="0">
                <a:ln>
                  <a:noFill/>
                </a:ln>
                <a:solidFill>
                  <a:srgbClr val="444444"/>
                </a:solidFill>
                <a:effectLst/>
                <a:latin typeface="Titillium Web"/>
              </a:rPr>
              <a:t>echipamente,</a:t>
            </a:r>
            <a:r>
              <a:rPr kumimoji="0" lang="ro-RO" altLang="en-US" sz="1400" b="0" i="1" u="none" strike="noStrike" cap="none" normalizeH="0" dirty="0" smtClean="0">
                <a:ln>
                  <a:noFill/>
                </a:ln>
                <a:solidFill>
                  <a:srgbClr val="444444"/>
                </a:solidFill>
                <a:effectLst/>
                <a:latin typeface="Titillium Web"/>
              </a:rPr>
              <a:t> TIC</a:t>
            </a:r>
            <a:r>
              <a:rPr kumimoji="0" lang="en-US" altLang="en-US" sz="1400" b="0" i="1" u="none" strike="noStrike" cap="none" normalizeH="0" baseline="0" dirty="0" smtClean="0">
                <a:ln>
                  <a:noFill/>
                </a:ln>
                <a:solidFill>
                  <a:srgbClr val="444444"/>
                </a:solidFill>
                <a:effectLst/>
                <a:latin typeface="Titillium Web"/>
              </a:rPr>
              <a:t> etc.) </a:t>
            </a:r>
            <a:r>
              <a:rPr kumimoji="0" lang="ro-RO" altLang="en-US" sz="1400" b="0" i="1" u="none" strike="noStrike" cap="none" normalizeH="0" baseline="0" dirty="0" smtClean="0">
                <a:ln>
                  <a:noFill/>
                </a:ln>
                <a:solidFill>
                  <a:srgbClr val="444444"/>
                </a:solidFill>
                <a:effectLst/>
                <a:latin typeface="Titillium Web"/>
              </a:rPr>
              <a:t>din ultimii </a:t>
            </a:r>
            <a:r>
              <a:rPr kumimoji="0" lang="en-US" altLang="en-US" sz="1400" b="0" i="1" u="none" strike="noStrike" cap="none" normalizeH="0" baseline="0" dirty="0" smtClean="0">
                <a:ln>
                  <a:noFill/>
                </a:ln>
                <a:solidFill>
                  <a:srgbClr val="444444"/>
                </a:solidFill>
                <a:effectLst/>
                <a:latin typeface="Titillium Web"/>
              </a:rPr>
              <a:t>5 </a:t>
            </a:r>
            <a:r>
              <a:rPr kumimoji="0" lang="ro-RO" altLang="en-US" sz="1400" b="0" i="1" u="none" strike="noStrike" cap="none" normalizeH="0" baseline="0" dirty="0" smtClean="0">
                <a:ln>
                  <a:noFill/>
                </a:ln>
                <a:solidFill>
                  <a:srgbClr val="444444"/>
                </a:solidFill>
                <a:effectLst/>
                <a:latin typeface="Titillium Web"/>
              </a:rPr>
              <a:t>ani</a:t>
            </a:r>
            <a:r>
              <a:rPr kumimoji="0" lang="en-US" altLang="en-US" sz="1400" b="0" i="1" u="none" strike="noStrike" cap="none" normalizeH="0" baseline="0" dirty="0" smtClean="0">
                <a:ln>
                  <a:noFill/>
                </a:ln>
                <a:solidFill>
                  <a:srgbClr val="444444"/>
                </a:solidFill>
                <a:effectLst/>
                <a:latin typeface="Titillium Web"/>
              </a:rPr>
              <a:t>, </a:t>
            </a:r>
            <a:r>
              <a:rPr kumimoji="0" lang="ro-RO" altLang="en-US" sz="1400" b="0" i="1" u="none" strike="noStrike" cap="none" normalizeH="0" baseline="0" dirty="0" smtClean="0">
                <a:ln>
                  <a:noFill/>
                </a:ln>
                <a:solidFill>
                  <a:srgbClr val="444444"/>
                </a:solidFill>
                <a:effectLst/>
                <a:latin typeface="Titillium Web"/>
              </a:rPr>
              <a:t>pe sectoare</a:t>
            </a:r>
            <a:r>
              <a:rPr kumimoji="0" lang="en-US" altLang="en-US" sz="1400" b="0" i="1" u="none" strike="noStrike" cap="none" normalizeH="0" baseline="0" dirty="0" smtClean="0">
                <a:ln>
                  <a:noFill/>
                </a:ln>
                <a:solidFill>
                  <a:srgbClr val="444444"/>
                </a:solidFill>
                <a:effectLst/>
                <a:latin typeface="Titillium Web"/>
              </a:rPr>
              <a:t>, 2014, EU28</a:t>
            </a:r>
            <a:endParaRPr kumimoji="0" lang="ro-RO" altLang="en-US" sz="1400" b="0" i="1" u="none" strike="noStrike" cap="none" normalizeH="0" baseline="0" dirty="0" smtClean="0">
              <a:ln>
                <a:noFill/>
              </a:ln>
              <a:solidFill>
                <a:srgbClr val="444444"/>
              </a:solidFill>
              <a:effectLst/>
              <a:latin typeface="Titillium Web"/>
            </a:endParaRPr>
          </a:p>
          <a:p>
            <a:pPr defTabSz="914400"/>
            <a:endParaRPr lang="ro-RO" altLang="en-US" sz="1600" i="1" dirty="0" smtClean="0">
              <a:solidFill>
                <a:srgbClr val="444444"/>
              </a:solidFill>
              <a:latin typeface="Titillium Web"/>
            </a:endParaRPr>
          </a:p>
          <a:p>
            <a:pPr defTabSz="914400"/>
            <a:r>
              <a:rPr lang="en-US" altLang="en-US" sz="1600" i="1" dirty="0" smtClean="0">
                <a:solidFill>
                  <a:srgbClr val="444444"/>
                </a:solidFill>
                <a:latin typeface="Titillium Web"/>
              </a:rPr>
              <a:t>S</a:t>
            </a:r>
            <a:r>
              <a:rPr lang="ro-RO" altLang="en-US" sz="1600" i="1" dirty="0" smtClean="0">
                <a:solidFill>
                  <a:srgbClr val="444444"/>
                </a:solidFill>
                <a:latin typeface="Titillium Web"/>
              </a:rPr>
              <a:t>ursa</a:t>
            </a:r>
            <a:r>
              <a:rPr lang="en-US" altLang="en-US" sz="1600" i="1" dirty="0" smtClean="0">
                <a:solidFill>
                  <a:srgbClr val="444444"/>
                </a:solidFill>
                <a:latin typeface="Titillium Web"/>
              </a:rPr>
              <a:t>: </a:t>
            </a:r>
            <a:r>
              <a:rPr lang="en-US" altLang="en-US" sz="1600" i="1" dirty="0" err="1">
                <a:solidFill>
                  <a:srgbClr val="444444"/>
                </a:solidFill>
                <a:latin typeface="Titillium Web"/>
              </a:rPr>
              <a:t>Cedefop</a:t>
            </a:r>
            <a:r>
              <a:rPr lang="en-US" altLang="en-US" sz="1600" i="1" dirty="0">
                <a:solidFill>
                  <a:srgbClr val="444444"/>
                </a:solidFill>
                <a:latin typeface="Titillium Web"/>
              </a:rPr>
              <a:t> European skills and jobs survey (ESJS)</a:t>
            </a:r>
            <a:endParaRPr lang="en-US" altLang="en-US" sz="33000" i="1" dirty="0">
              <a:solidFill>
                <a:srgbClr val="444444"/>
              </a:solidFill>
              <a:latin typeface="Titillium Web"/>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rgbClr val="444444"/>
                </a:solidFill>
                <a:effectLst/>
                <a:latin typeface="Titillium Web"/>
              </a:rPr>
              <a:t>  </a:t>
            </a:r>
            <a:endParaRPr kumimoji="0" lang="en-US" altLang="en-US" sz="27600" b="0" i="1" u="none" strike="noStrike" cap="none" normalizeH="0" baseline="0" dirty="0" smtClean="0">
              <a:ln>
                <a:noFill/>
              </a:ln>
              <a:solidFill>
                <a:srgbClr val="444444"/>
              </a:solidFill>
              <a:effectLst/>
              <a:latin typeface="Titillium Web"/>
            </a:endParaRPr>
          </a:p>
        </p:txBody>
      </p:sp>
      <p:pic>
        <p:nvPicPr>
          <p:cNvPr id="4098" name="Picture 2" descr="http://skillspanorama.cedefop.europa.eu/en/system/files/Captur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136" y="937557"/>
            <a:ext cx="8439285" cy="41477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511743" y="91440"/>
            <a:ext cx="10018713" cy="846117"/>
          </a:xfrm>
        </p:spPr>
        <p:txBody>
          <a:bodyPr>
            <a:normAutofit fontScale="90000"/>
          </a:bodyPr>
          <a:lstStyle/>
          <a:p>
            <a:r>
              <a:rPr lang="ro-RO" b="1" dirty="0" smtClean="0"/>
              <a:t>Care este situația din punct de vedere statistic?</a:t>
            </a:r>
            <a:endParaRPr lang="en-US" b="1" dirty="0"/>
          </a:p>
        </p:txBody>
      </p:sp>
    </p:spTree>
    <p:extLst>
      <p:ext uri="{BB962C8B-B14F-4D97-AF65-F5344CB8AC3E}">
        <p14:creationId xmlns:p14="http://schemas.microsoft.com/office/powerpoint/2010/main" val="1972481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2670049" y="5576097"/>
            <a:ext cx="8101584" cy="11695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ro-RO" altLang="en-US" sz="1400" b="1" i="1" dirty="0" smtClean="0">
                <a:solidFill>
                  <a:srgbClr val="444444"/>
                </a:solidFill>
                <a:latin typeface="Titillium Web"/>
              </a:rPr>
              <a:t>F</a:t>
            </a:r>
            <a:r>
              <a:rPr lang="en-US" altLang="en-US" sz="1400" b="1" i="1" dirty="0" err="1">
                <a:solidFill>
                  <a:srgbClr val="444444"/>
                </a:solidFill>
                <a:latin typeface="Titillium Web"/>
              </a:rPr>
              <a:t>igur</a:t>
            </a:r>
            <a:r>
              <a:rPr lang="ro-RO" altLang="en-US" sz="1400" b="1" i="1" dirty="0">
                <a:solidFill>
                  <a:srgbClr val="444444"/>
                </a:solidFill>
                <a:latin typeface="Titillium Web"/>
              </a:rPr>
              <a:t>a</a:t>
            </a:r>
            <a:r>
              <a:rPr lang="en-US" altLang="en-US" sz="1400" b="1" i="1" dirty="0">
                <a:solidFill>
                  <a:srgbClr val="444444"/>
                </a:solidFill>
                <a:latin typeface="Titillium Web"/>
              </a:rPr>
              <a:t> </a:t>
            </a:r>
            <a:r>
              <a:rPr lang="ro-RO" altLang="en-US" sz="1400" b="1" i="1" dirty="0">
                <a:solidFill>
                  <a:srgbClr val="444444"/>
                </a:solidFill>
                <a:latin typeface="Titillium Web"/>
              </a:rPr>
              <a:t>2.</a:t>
            </a:r>
            <a:r>
              <a:rPr lang="en-US" altLang="en-US" sz="1400" b="1" i="1" dirty="0">
                <a:solidFill>
                  <a:srgbClr val="444444"/>
                </a:solidFill>
                <a:latin typeface="Titillium Web"/>
              </a:rPr>
              <a:t> </a:t>
            </a:r>
            <a:r>
              <a:rPr lang="ro-RO" altLang="en-US" sz="1400" b="1" i="1" dirty="0" err="1" smtClean="0">
                <a:solidFill>
                  <a:srgbClr val="444444"/>
                </a:solidFill>
                <a:latin typeface="Titillium Web"/>
              </a:rPr>
              <a:t>Subcalificați</a:t>
            </a:r>
            <a:r>
              <a:rPr lang="ro-RO" altLang="en-US" sz="1400" b="1" i="1" dirty="0" smtClean="0">
                <a:solidFill>
                  <a:srgbClr val="444444"/>
                </a:solidFill>
                <a:latin typeface="Titillium Web"/>
              </a:rPr>
              <a:t> </a:t>
            </a:r>
            <a:r>
              <a:rPr lang="ro-RO" altLang="en-US" sz="1400" b="1" i="1" dirty="0">
                <a:solidFill>
                  <a:srgbClr val="444444"/>
                </a:solidFill>
                <a:latin typeface="Titillium Web"/>
              </a:rPr>
              <a:t>sau necalificați?</a:t>
            </a:r>
            <a:endParaRPr lang="en-US" altLang="en-US" sz="1600" i="1" dirty="0"/>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1400" b="0" i="1" u="none" strike="noStrike" cap="none" normalizeH="0" baseline="0" dirty="0" smtClean="0">
                <a:ln>
                  <a:noFill/>
                </a:ln>
                <a:solidFill>
                  <a:srgbClr val="444444"/>
                </a:solidFill>
                <a:effectLst/>
                <a:latin typeface="Titillium Web"/>
              </a:rPr>
              <a:t>(</a:t>
            </a:r>
            <a:r>
              <a:rPr kumimoji="0" lang="en-US" altLang="en-US" sz="1400" b="0" i="1" u="none" strike="noStrike" cap="none" normalizeH="0" baseline="0" dirty="0" smtClean="0">
                <a:ln>
                  <a:noFill/>
                </a:ln>
                <a:solidFill>
                  <a:srgbClr val="444444"/>
                </a:solidFill>
                <a:effectLst/>
                <a:latin typeface="Titillium Web"/>
              </a:rPr>
              <a:t>b) </a:t>
            </a:r>
            <a:r>
              <a:rPr kumimoji="0" lang="ro-RO" altLang="en-US" sz="1400" b="0" i="1" u="none" strike="noStrike" cap="none" normalizeH="0" baseline="0" dirty="0" smtClean="0">
                <a:ln>
                  <a:noFill/>
                </a:ln>
                <a:solidFill>
                  <a:srgbClr val="444444"/>
                </a:solidFill>
                <a:effectLst/>
                <a:latin typeface="Titillium Web"/>
              </a:rPr>
              <a:t>Procentul de angajați</a:t>
            </a:r>
            <a:r>
              <a:rPr kumimoji="0" lang="ro-RO" altLang="en-US" sz="1400" b="0" i="1" u="none" strike="noStrike" cap="none" normalizeH="0" dirty="0" smtClean="0">
                <a:ln>
                  <a:noFill/>
                </a:ln>
                <a:solidFill>
                  <a:srgbClr val="444444"/>
                </a:solidFill>
                <a:effectLst/>
                <a:latin typeface="Titillium Web"/>
              </a:rPr>
              <a:t> adulți </a:t>
            </a:r>
            <a:r>
              <a:rPr kumimoji="0" lang="ro-RO" altLang="en-US" sz="1400" b="0" i="1" u="none" strike="noStrike" cap="none" normalizeH="0" dirty="0" err="1" smtClean="0">
                <a:ln>
                  <a:noFill/>
                </a:ln>
                <a:solidFill>
                  <a:srgbClr val="444444"/>
                </a:solidFill>
                <a:effectLst/>
                <a:latin typeface="Titillium Web"/>
              </a:rPr>
              <a:t>subcalificați</a:t>
            </a:r>
            <a:r>
              <a:rPr kumimoji="0" lang="ro-RO" altLang="en-US" sz="1400" b="0" i="1" u="none" strike="noStrike" cap="none" normalizeH="0" dirty="0" smtClean="0">
                <a:ln>
                  <a:noFill/>
                </a:ln>
                <a:solidFill>
                  <a:srgbClr val="444444"/>
                </a:solidFill>
                <a:effectLst/>
                <a:latin typeface="Titillium Web"/>
              </a:rPr>
              <a:t> la începutul activității și procentul celor slab calificați, pe sectoare, </a:t>
            </a:r>
            <a:r>
              <a:rPr kumimoji="0" lang="en-US" altLang="en-US" sz="1400" b="0" i="1" u="none" strike="noStrike" cap="none" normalizeH="0" baseline="0" dirty="0" smtClean="0">
                <a:ln>
                  <a:noFill/>
                </a:ln>
                <a:solidFill>
                  <a:srgbClr val="444444"/>
                </a:solidFill>
                <a:effectLst/>
                <a:latin typeface="Titillium Web"/>
              </a:rPr>
              <a:t>2014, EU28</a:t>
            </a:r>
            <a:endParaRPr kumimoji="0" lang="en-US" altLang="en-US" sz="1600" b="0" i="1"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rgbClr val="444444"/>
                </a:solidFill>
                <a:effectLst/>
                <a:latin typeface="Titillium Web"/>
              </a:rPr>
              <a:t>  </a:t>
            </a:r>
            <a:endParaRPr kumimoji="0" lang="en-US" altLang="en-US" sz="1600" b="0" i="1"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rgbClr val="444444"/>
                </a:solidFill>
                <a:effectLst/>
                <a:latin typeface="Titillium Web"/>
              </a:rPr>
              <a:t>S</a:t>
            </a:r>
            <a:r>
              <a:rPr kumimoji="0" lang="ro-RO" altLang="en-US" sz="1400" b="0" i="1" u="none" strike="noStrike" cap="none" normalizeH="0" baseline="0" dirty="0" smtClean="0">
                <a:ln>
                  <a:noFill/>
                </a:ln>
                <a:solidFill>
                  <a:srgbClr val="444444"/>
                </a:solidFill>
                <a:effectLst/>
                <a:latin typeface="Titillium Web"/>
              </a:rPr>
              <a:t>ursa</a:t>
            </a:r>
            <a:r>
              <a:rPr kumimoji="0" lang="en-US" altLang="en-US" sz="1400" b="0" i="1" u="none" strike="noStrike" cap="none" normalizeH="0" baseline="0" dirty="0" smtClean="0">
                <a:ln>
                  <a:noFill/>
                </a:ln>
                <a:solidFill>
                  <a:srgbClr val="444444"/>
                </a:solidFill>
                <a:effectLst/>
                <a:latin typeface="Titillium Web"/>
              </a:rPr>
              <a:t>: </a:t>
            </a:r>
            <a:r>
              <a:rPr kumimoji="0" lang="en-US" altLang="en-US" sz="1400" b="0" i="1" u="none" strike="noStrike" cap="none" normalizeH="0" baseline="0" dirty="0" err="1" smtClean="0">
                <a:ln>
                  <a:noFill/>
                </a:ln>
                <a:solidFill>
                  <a:srgbClr val="444444"/>
                </a:solidFill>
                <a:effectLst/>
                <a:latin typeface="Titillium Web"/>
              </a:rPr>
              <a:t>Cedefop</a:t>
            </a:r>
            <a:r>
              <a:rPr kumimoji="0" lang="en-US" altLang="en-US" sz="1400" b="0" i="1" u="none" strike="noStrike" cap="none" normalizeH="0" baseline="0" dirty="0" smtClean="0">
                <a:ln>
                  <a:noFill/>
                </a:ln>
                <a:solidFill>
                  <a:srgbClr val="444444"/>
                </a:solidFill>
                <a:effectLst/>
                <a:latin typeface="Titillium Web"/>
              </a:rPr>
              <a:t> European skills and jobs survey (ESJS)</a:t>
            </a:r>
            <a:endParaRPr kumimoji="0" lang="en-US" altLang="en-US" sz="30200" b="0" i="1" u="none" strike="noStrike" cap="none" normalizeH="0" baseline="0" dirty="0" smtClean="0">
              <a:ln>
                <a:noFill/>
              </a:ln>
              <a:solidFill>
                <a:srgbClr val="444444"/>
              </a:solidFill>
              <a:effectLst/>
              <a:latin typeface="Titillium Web"/>
            </a:endParaRPr>
          </a:p>
        </p:txBody>
      </p:sp>
      <p:pic>
        <p:nvPicPr>
          <p:cNvPr id="5122" name="Picture 2" descr="http://skillspanorama.cedefop.europa.eu/en/system/files/Captur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965" y="978408"/>
            <a:ext cx="9187193" cy="448006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539175" y="210312"/>
            <a:ext cx="10652825" cy="846117"/>
          </a:xfrm>
        </p:spPr>
        <p:txBody>
          <a:bodyPr>
            <a:normAutofit/>
          </a:bodyPr>
          <a:lstStyle/>
          <a:p>
            <a:r>
              <a:rPr lang="ro-RO" sz="3400" b="1" dirty="0"/>
              <a:t>Care este situația din punct de vedere </a:t>
            </a:r>
            <a:r>
              <a:rPr lang="ro-RO" sz="3400" b="1" dirty="0" smtClean="0"/>
              <a:t>statistic? (cont.)</a:t>
            </a:r>
            <a:endParaRPr lang="en-US" sz="3400" b="1" dirty="0"/>
          </a:p>
        </p:txBody>
      </p:sp>
    </p:spTree>
    <p:extLst>
      <p:ext uri="{BB962C8B-B14F-4D97-AF65-F5344CB8AC3E}">
        <p14:creationId xmlns:p14="http://schemas.microsoft.com/office/powerpoint/2010/main" val="581139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892080" y="5775053"/>
            <a:ext cx="6773128"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i="1" dirty="0" err="1">
                <a:solidFill>
                  <a:srgbClr val="444444"/>
                </a:solidFill>
                <a:latin typeface="Titillium Web"/>
              </a:rPr>
              <a:t>Figur</a:t>
            </a:r>
            <a:r>
              <a:rPr kumimoji="0" lang="ro-RO" altLang="en-US" sz="1400" b="1" i="1" u="none" strike="noStrike" cap="none" normalizeH="0" baseline="0" dirty="0" smtClean="0">
                <a:ln>
                  <a:noFill/>
                </a:ln>
                <a:solidFill>
                  <a:srgbClr val="444444"/>
                </a:solidFill>
                <a:effectLst/>
                <a:latin typeface="Titillium Web"/>
              </a:rPr>
              <a:t>a</a:t>
            </a:r>
            <a:r>
              <a:rPr kumimoji="0" lang="en-US" altLang="en-US" sz="1400" b="1" i="1" u="none" strike="noStrike" cap="none" normalizeH="0" baseline="0" dirty="0" smtClean="0">
                <a:ln>
                  <a:noFill/>
                </a:ln>
                <a:solidFill>
                  <a:srgbClr val="444444"/>
                </a:solidFill>
                <a:effectLst/>
                <a:latin typeface="Titillium Web"/>
              </a:rPr>
              <a:t> </a:t>
            </a:r>
            <a:r>
              <a:rPr kumimoji="0" lang="ro-RO" altLang="en-US" sz="1400" b="1" i="1" u="none" strike="noStrike" cap="none" normalizeH="0" baseline="0" dirty="0" smtClean="0">
                <a:ln>
                  <a:noFill/>
                </a:ln>
                <a:solidFill>
                  <a:srgbClr val="444444"/>
                </a:solidFill>
                <a:effectLst/>
                <a:latin typeface="Titillium Web"/>
              </a:rPr>
              <a:t>3.</a:t>
            </a:r>
            <a:r>
              <a:rPr kumimoji="0" lang="en-US" altLang="en-US" sz="1400" b="1" i="1" u="none" strike="noStrike" cap="none" normalizeH="0" baseline="0" dirty="0" smtClean="0">
                <a:ln>
                  <a:noFill/>
                </a:ln>
                <a:solidFill>
                  <a:srgbClr val="444444"/>
                </a:solidFill>
                <a:effectLst/>
                <a:latin typeface="Titillium Web"/>
              </a:rPr>
              <a:t> </a:t>
            </a:r>
            <a:r>
              <a:rPr lang="ro-RO" altLang="en-US" sz="1400" b="1" i="1" dirty="0" smtClean="0">
                <a:solidFill>
                  <a:srgbClr val="444444"/>
                </a:solidFill>
                <a:latin typeface="Titillium Web"/>
              </a:rPr>
              <a:t>Gradul schimbărilor (recente și anticipate) raportat la profilul competențelor pe locuri de muncă</a:t>
            </a:r>
            <a:r>
              <a:rPr kumimoji="0" lang="en-US" altLang="en-US" sz="1400" b="1" i="1" u="none" strike="noStrike" cap="none" normalizeH="0" baseline="0" dirty="0" smtClean="0">
                <a:ln>
                  <a:noFill/>
                </a:ln>
                <a:solidFill>
                  <a:srgbClr val="444444"/>
                </a:solidFill>
                <a:effectLst/>
                <a:latin typeface="Titillium Web"/>
              </a:rPr>
              <a:t>, 2014, EU28</a:t>
            </a:r>
            <a:endParaRPr kumimoji="0" lang="en-US" altLang="en-US" sz="1600" b="0" i="1"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smtClean="0">
                <a:ln>
                  <a:noFill/>
                </a:ln>
                <a:solidFill>
                  <a:srgbClr val="444444"/>
                </a:solidFill>
                <a:effectLst/>
                <a:latin typeface="Titillium Web"/>
              </a:rPr>
              <a:t>  </a:t>
            </a:r>
            <a:endParaRPr kumimoji="0" lang="en-US" altLang="en-US" sz="16800" b="1" i="1" u="none" strike="noStrike" cap="none" normalizeH="0" baseline="0" dirty="0" smtClean="0">
              <a:ln>
                <a:noFill/>
              </a:ln>
              <a:solidFill>
                <a:srgbClr val="444444"/>
              </a:solidFill>
              <a:effectLst/>
              <a:latin typeface="Titillium Web"/>
            </a:endParaRPr>
          </a:p>
        </p:txBody>
      </p:sp>
      <p:pic>
        <p:nvPicPr>
          <p:cNvPr id="6146" name="Picture 2" descr="http://skillspanorama.cedefop.europa.eu/en/system/files/Blog_Poul_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169" y="1408921"/>
            <a:ext cx="7129335" cy="428729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548319" y="283464"/>
            <a:ext cx="10383486" cy="846117"/>
          </a:xfrm>
        </p:spPr>
        <p:txBody>
          <a:bodyPr>
            <a:normAutofit/>
          </a:bodyPr>
          <a:lstStyle/>
          <a:p>
            <a:r>
              <a:rPr lang="ro-RO" sz="3400" b="1" dirty="0"/>
              <a:t>Care este situația din punct de vedere statistic? (cont.)</a:t>
            </a:r>
            <a:endParaRPr lang="en-US" sz="3400" b="1" dirty="0"/>
          </a:p>
        </p:txBody>
      </p:sp>
    </p:spTree>
    <p:extLst>
      <p:ext uri="{BB962C8B-B14F-4D97-AF65-F5344CB8AC3E}">
        <p14:creationId xmlns:p14="http://schemas.microsoft.com/office/powerpoint/2010/main" val="1214025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3088</TotalTime>
  <Words>3102</Words>
  <Application>Microsoft Office PowerPoint</Application>
  <PresentationFormat>Widescreen</PresentationFormat>
  <Paragraphs>369</Paragraphs>
  <Slides>49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Corbel</vt:lpstr>
      <vt:lpstr>noto sans</vt:lpstr>
      <vt:lpstr>Times New Roman</vt:lpstr>
      <vt:lpstr>Titillium Web</vt:lpstr>
      <vt:lpstr>Parallax</vt:lpstr>
      <vt:lpstr>   Un nou instrument european  ESCO - Clasificarea Europeană a Aptitudinilor, Competențelor, Calificărilor și Ocupațiilor</vt:lpstr>
      <vt:lpstr>Ce vor tinerii?</vt:lpstr>
      <vt:lpstr>Cum va arăta viitorul?</vt:lpstr>
      <vt:lpstr>Care este situația? În prezent …</vt:lpstr>
      <vt:lpstr>Care este situația? </vt:lpstr>
      <vt:lpstr>PowerPoint Presentation</vt:lpstr>
      <vt:lpstr>Care este situația din punct de vedere statistic?</vt:lpstr>
      <vt:lpstr>Care este situația din punct de vedere statistic? (cont.)</vt:lpstr>
      <vt:lpstr>Care este situația din punct de vedere statistic? (cont.)</vt:lpstr>
      <vt:lpstr>Care este situația din punct de vedere statistic? (cont.)</vt:lpstr>
      <vt:lpstr>Care este situația din punct de vedere statistic? (cont.)</vt:lpstr>
      <vt:lpstr>Creșterea șomajului pe sectoare economice de activitate până în 2030 în UE</vt:lpstr>
      <vt:lpstr>Care este situația din punct de vedere statistic în România?</vt:lpstr>
      <vt:lpstr>Care este situația din punct de vedere statistic în România? (cont.)</vt:lpstr>
      <vt:lpstr>PowerPoint Presentation</vt:lpstr>
      <vt:lpstr>Să avem acces la informații –  transparența societății educaționale</vt:lpstr>
      <vt:lpstr>Legislație europeană</vt:lpstr>
      <vt:lpstr>Legislație europeană (cont.)</vt:lpstr>
      <vt:lpstr>Definiții </vt:lpstr>
      <vt:lpstr>Definiții (cont)</vt:lpstr>
      <vt:lpstr>Definiții (cont)</vt:lpstr>
      <vt:lpstr>Sectoare de activitate economică națională CAEN</vt:lpstr>
      <vt:lpstr>Clasificarea Ocupațiilor din România - COR</vt:lpstr>
      <vt:lpstr>PowerPoint Presentation</vt:lpstr>
      <vt:lpstr>PowerPoint Presentation</vt:lpstr>
      <vt:lpstr>PowerPoint Presentation</vt:lpstr>
      <vt:lpstr>PowerPoint Presentation</vt:lpstr>
      <vt:lpstr>PowerPoint Presentation</vt:lpstr>
      <vt:lpstr>Ce se poate face?</vt:lpstr>
      <vt:lpstr>- ESCO este o clasificare multilingvă a Aptitudinilor, Competențelor, Calificărilor și Ocupațiilor din Europa - ESCO identifică și clasifică competențele, calificările și ocupațiile relevante pentru piața forței de muncă din UE și pentru educație și formare  - Proiectul ESCO a fost lansat în 2010 de Comisia Europeană - Versiunea ESCO v1, lansată în 2017 este prima versiune completă   - portalul ESCO poate fi accesat la adresa - https://ec.europa.eu/esco/portal</vt:lpstr>
      <vt:lpstr>Obiectivele ESCO</vt:lpstr>
      <vt:lpstr>Structura ESCO</vt:lpstr>
      <vt:lpstr>Structura ESCO (cont.)</vt:lpstr>
      <vt:lpstr>Cele mai importante competențe cerute pentru ocupațiile elementare</vt:lpstr>
      <vt:lpstr>Concepte și termeni</vt:lpstr>
      <vt:lpstr>Statistici (cont.)</vt:lpstr>
      <vt:lpstr>Structura ESCO (cont.)</vt:lpstr>
      <vt:lpstr>1. Pilonul Ocupații</vt:lpstr>
      <vt:lpstr>1. Pilonul Ocupații (cont.)</vt:lpstr>
      <vt:lpstr>ISCO (Clasificarea standard internațională a ocupațiilor - International Standard Classification of Occupations) este o clasificare dezvoltată de Organizația Internațională a Muncii (ILO). Este utilizată pentru organizarea ocupațiilor în seturi de grupe clar definite în conformitate cu sarcinile și atribuțiile aferente respectivei ocupații.   ISCO prezintă o structură ierarhizată arborescentă: grupe majore (1 cifră), subgrupe majore (2 cifre), grupe minore (3 cifre) și grupe de bază (4 cifre). Unitatea de bază în această clasificare este desigur ocupația (cod 6 cifre), care este descrisă prin sarcini și atribuții. În ISCO sunt prezentate descrieri pe scurt pentru fiecare din grupe, fie ea grupă majoră, subgrupă majoră, grupă minoră sau grupă de bază, furnizând astfel informații despre ocupațiile din respectiva grupă.  </vt:lpstr>
      <vt:lpstr>1. Pilonul Ocupații (cont.)</vt:lpstr>
      <vt:lpstr>2. Pilonul Skills - Cunoștințe, aptitudini și competențe</vt:lpstr>
      <vt:lpstr>2. Pilonul Cunoștințe, aptitudini și competențe (cont.)</vt:lpstr>
      <vt:lpstr>2. Pilonul Calificări</vt:lpstr>
      <vt:lpstr>Legătura dintre piloni</vt:lpstr>
      <vt:lpstr>ESCO – legătura cu alte sisteme de clasificare</vt:lpstr>
      <vt:lpstr>Exemplu de utilizare ESCO pentru comparabilitate*</vt:lpstr>
      <vt:lpstr>Utilizarea ESCO pentru comparabilitate și recunoaștere a diplomelor </vt:lpstr>
      <vt:lpstr>Vă urăm să urcați ușor scara și  vă mulțumim!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Cadrul european al calificărilor pentru învățarea pe tot parcursul vieții</dc:title>
  <dc:creator>Windows User</dc:creator>
  <cp:lastModifiedBy>Windows User</cp:lastModifiedBy>
  <cp:revision>195</cp:revision>
  <cp:lastPrinted>2017-08-04T10:14:30Z</cp:lastPrinted>
  <dcterms:created xsi:type="dcterms:W3CDTF">2017-06-22T03:56:51Z</dcterms:created>
  <dcterms:modified xsi:type="dcterms:W3CDTF">2018-07-31T15:22:16Z</dcterms:modified>
</cp:coreProperties>
</file>